
<file path=[Content_Types].xml><?xml version="1.0" encoding="utf-8"?>
<Types xmlns="http://schemas.openxmlformats.org/package/2006/content-types">
  <Default Extension="jpeg" ContentType="image/jpeg"/>
  <Default Extension="mov" ContentType="video/quicktime"/>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51" r:id="rId1"/>
  </p:sldMasterIdLst>
  <p:notesMasterIdLst>
    <p:notesMasterId r:id="rId18"/>
  </p:notesMasterIdLst>
  <p:sldIdLst>
    <p:sldId id="256" r:id="rId2"/>
    <p:sldId id="257" r:id="rId3"/>
    <p:sldId id="259" r:id="rId4"/>
    <p:sldId id="272" r:id="rId5"/>
    <p:sldId id="258" r:id="rId6"/>
    <p:sldId id="261" r:id="rId7"/>
    <p:sldId id="268" r:id="rId8"/>
    <p:sldId id="269" r:id="rId9"/>
    <p:sldId id="260" r:id="rId10"/>
    <p:sldId id="270" r:id="rId11"/>
    <p:sldId id="262" r:id="rId12"/>
    <p:sldId id="263" r:id="rId13"/>
    <p:sldId id="264" r:id="rId14"/>
    <p:sldId id="267" r:id="rId15"/>
    <p:sldId id="266" r:id="rId16"/>
    <p:sldId id="265" r:id="rId1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F6EC"/>
    <a:srgbClr val="F9FFE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590AD6E4-90BC-0C64-CA5A-22AC57094E11}" v="1" dt="2022-12-06T01:50:25.518"/>
    <p1510:client id="{F5CC6104-C5BF-794E-99F9-4D548C9577F1}" v="1964" dt="2022-12-06T01:51:15.023"/>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cSldViewPr>
  </p:slide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microsoft.com/office/2015/10/relationships/revisionInfo" Target="revisionInfo.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media/image1.png>
</file>

<file path=ppt/media/image2.svg>
</file>

<file path=ppt/media/image3.jpeg>
</file>

<file path=ppt/media/image4.jpeg>
</file>

<file path=ppt/media/image5.png>
</file>

<file path=ppt/media/image6.jpeg>
</file>

<file path=ppt/media/image7.jpeg>
</file>

<file path=ppt/media/image8.png>
</file>

<file path=ppt/media/image9.svg>
</file>

<file path=ppt/media/media1.mov>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0E16385-237D-9C45-99C9-E6826555DA80}" type="datetimeFigureOut">
              <a:rPr lang="en-US" smtClean="0"/>
              <a:t>12/5/2022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1A4E815-532D-A742-A080-D394C31EAF99}" type="slidenum">
              <a:rPr lang="en-US" smtClean="0"/>
              <a:t>‹#›</a:t>
            </a:fld>
            <a:endParaRPr lang="en-US"/>
          </a:p>
        </p:txBody>
      </p:sp>
    </p:spTree>
    <p:extLst>
      <p:ext uri="{BB962C8B-B14F-4D97-AF65-F5344CB8AC3E}">
        <p14:creationId xmlns:p14="http://schemas.microsoft.com/office/powerpoint/2010/main" val="7722814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mckenzie</a:t>
            </a:r>
          </a:p>
        </p:txBody>
      </p:sp>
      <p:sp>
        <p:nvSpPr>
          <p:cNvPr id="4" name="Slide Number Placeholder 3"/>
          <p:cNvSpPr>
            <a:spLocks noGrp="1"/>
          </p:cNvSpPr>
          <p:nvPr>
            <p:ph type="sldNum" sz="quarter" idx="5"/>
          </p:nvPr>
        </p:nvSpPr>
        <p:spPr/>
        <p:txBody>
          <a:bodyPr/>
          <a:lstStyle/>
          <a:p>
            <a:fld id="{11A4E815-532D-A742-A080-D394C31EAF99}" type="slidenum">
              <a:rPr lang="en-US" smtClean="0"/>
              <a:t>1</a:t>
            </a:fld>
            <a:endParaRPr lang="en-US"/>
          </a:p>
        </p:txBody>
      </p:sp>
    </p:spTree>
    <p:extLst>
      <p:ext uri="{BB962C8B-B14F-4D97-AF65-F5344CB8AC3E}">
        <p14:creationId xmlns:p14="http://schemas.microsoft.com/office/powerpoint/2010/main" val="170737041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hannah</a:t>
            </a:r>
          </a:p>
        </p:txBody>
      </p:sp>
      <p:sp>
        <p:nvSpPr>
          <p:cNvPr id="4" name="Slide Number Placeholder 3"/>
          <p:cNvSpPr>
            <a:spLocks noGrp="1"/>
          </p:cNvSpPr>
          <p:nvPr>
            <p:ph type="sldNum" sz="quarter" idx="5"/>
          </p:nvPr>
        </p:nvSpPr>
        <p:spPr/>
        <p:txBody>
          <a:bodyPr/>
          <a:lstStyle/>
          <a:p>
            <a:fld id="{11A4E815-532D-A742-A080-D394C31EAF99}" type="slidenum">
              <a:rPr lang="en-US" smtClean="0"/>
              <a:t>10</a:t>
            </a:fld>
            <a:endParaRPr lang="en-US"/>
          </a:p>
        </p:txBody>
      </p:sp>
    </p:spTree>
    <p:extLst>
      <p:ext uri="{BB962C8B-B14F-4D97-AF65-F5344CB8AC3E}">
        <p14:creationId xmlns:p14="http://schemas.microsoft.com/office/powerpoint/2010/main" val="405227987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ava</a:t>
            </a:r>
          </a:p>
        </p:txBody>
      </p:sp>
      <p:sp>
        <p:nvSpPr>
          <p:cNvPr id="4" name="Slide Number Placeholder 3"/>
          <p:cNvSpPr>
            <a:spLocks noGrp="1"/>
          </p:cNvSpPr>
          <p:nvPr>
            <p:ph type="sldNum" sz="quarter" idx="5"/>
          </p:nvPr>
        </p:nvSpPr>
        <p:spPr/>
        <p:txBody>
          <a:bodyPr/>
          <a:lstStyle/>
          <a:p>
            <a:fld id="{11A4E815-532D-A742-A080-D394C31EAF99}" type="slidenum">
              <a:rPr lang="en-US" smtClean="0"/>
              <a:t>11</a:t>
            </a:fld>
            <a:endParaRPr lang="en-US"/>
          </a:p>
        </p:txBody>
      </p:sp>
    </p:spTree>
    <p:extLst>
      <p:ext uri="{BB962C8B-B14F-4D97-AF65-F5344CB8AC3E}">
        <p14:creationId xmlns:p14="http://schemas.microsoft.com/office/powerpoint/2010/main" val="321336884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mckenzie</a:t>
            </a:r>
          </a:p>
        </p:txBody>
      </p:sp>
      <p:sp>
        <p:nvSpPr>
          <p:cNvPr id="4" name="Slide Number Placeholder 3"/>
          <p:cNvSpPr>
            <a:spLocks noGrp="1"/>
          </p:cNvSpPr>
          <p:nvPr>
            <p:ph type="sldNum" sz="quarter" idx="5"/>
          </p:nvPr>
        </p:nvSpPr>
        <p:spPr/>
        <p:txBody>
          <a:bodyPr/>
          <a:lstStyle/>
          <a:p>
            <a:fld id="{11A4E815-532D-A742-A080-D394C31EAF99}" type="slidenum">
              <a:rPr lang="en-US" smtClean="0"/>
              <a:t>12</a:t>
            </a:fld>
            <a:endParaRPr lang="en-US"/>
          </a:p>
        </p:txBody>
      </p:sp>
    </p:spTree>
    <p:extLst>
      <p:ext uri="{BB962C8B-B14F-4D97-AF65-F5344CB8AC3E}">
        <p14:creationId xmlns:p14="http://schemas.microsoft.com/office/powerpoint/2010/main" val="19579502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tyler</a:t>
            </a:r>
          </a:p>
        </p:txBody>
      </p:sp>
      <p:sp>
        <p:nvSpPr>
          <p:cNvPr id="4" name="Slide Number Placeholder 3"/>
          <p:cNvSpPr>
            <a:spLocks noGrp="1"/>
          </p:cNvSpPr>
          <p:nvPr>
            <p:ph type="sldNum" sz="quarter" idx="5"/>
          </p:nvPr>
        </p:nvSpPr>
        <p:spPr/>
        <p:txBody>
          <a:bodyPr/>
          <a:lstStyle/>
          <a:p>
            <a:fld id="{11A4E815-532D-A742-A080-D394C31EAF99}" type="slidenum">
              <a:rPr lang="en-US" smtClean="0"/>
              <a:t>13</a:t>
            </a:fld>
            <a:endParaRPr lang="en-US"/>
          </a:p>
        </p:txBody>
      </p:sp>
    </p:spTree>
    <p:extLst>
      <p:ext uri="{BB962C8B-B14F-4D97-AF65-F5344CB8AC3E}">
        <p14:creationId xmlns:p14="http://schemas.microsoft.com/office/powerpoint/2010/main" val="150845430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mckenzie</a:t>
            </a:r>
          </a:p>
        </p:txBody>
      </p:sp>
      <p:sp>
        <p:nvSpPr>
          <p:cNvPr id="4" name="Slide Number Placeholder 3"/>
          <p:cNvSpPr>
            <a:spLocks noGrp="1"/>
          </p:cNvSpPr>
          <p:nvPr>
            <p:ph type="sldNum" sz="quarter" idx="5"/>
          </p:nvPr>
        </p:nvSpPr>
        <p:spPr/>
        <p:txBody>
          <a:bodyPr/>
          <a:lstStyle/>
          <a:p>
            <a:fld id="{11A4E815-532D-A742-A080-D394C31EAF99}" type="slidenum">
              <a:rPr lang="en-US" smtClean="0"/>
              <a:t>2</a:t>
            </a:fld>
            <a:endParaRPr lang="en-US"/>
          </a:p>
        </p:txBody>
      </p:sp>
    </p:spTree>
    <p:extLst>
      <p:ext uri="{BB962C8B-B14F-4D97-AF65-F5344CB8AC3E}">
        <p14:creationId xmlns:p14="http://schemas.microsoft.com/office/powerpoint/2010/main" val="7347282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mckenzie</a:t>
            </a:r>
          </a:p>
        </p:txBody>
      </p:sp>
      <p:sp>
        <p:nvSpPr>
          <p:cNvPr id="4" name="Slide Number Placeholder 3"/>
          <p:cNvSpPr>
            <a:spLocks noGrp="1"/>
          </p:cNvSpPr>
          <p:nvPr>
            <p:ph type="sldNum" sz="quarter" idx="5"/>
          </p:nvPr>
        </p:nvSpPr>
        <p:spPr/>
        <p:txBody>
          <a:bodyPr/>
          <a:lstStyle/>
          <a:p>
            <a:fld id="{11A4E815-532D-A742-A080-D394C31EAF99}" type="slidenum">
              <a:rPr lang="en-US" smtClean="0"/>
              <a:t>3</a:t>
            </a:fld>
            <a:endParaRPr lang="en-US"/>
          </a:p>
        </p:txBody>
      </p:sp>
    </p:spTree>
    <p:extLst>
      <p:ext uri="{BB962C8B-B14F-4D97-AF65-F5344CB8AC3E}">
        <p14:creationId xmlns:p14="http://schemas.microsoft.com/office/powerpoint/2010/main" val="93638410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ava</a:t>
            </a:r>
          </a:p>
        </p:txBody>
      </p:sp>
      <p:sp>
        <p:nvSpPr>
          <p:cNvPr id="4" name="Slide Number Placeholder 3"/>
          <p:cNvSpPr>
            <a:spLocks noGrp="1"/>
          </p:cNvSpPr>
          <p:nvPr>
            <p:ph type="sldNum" sz="quarter" idx="5"/>
          </p:nvPr>
        </p:nvSpPr>
        <p:spPr/>
        <p:txBody>
          <a:bodyPr/>
          <a:lstStyle/>
          <a:p>
            <a:fld id="{11A4E815-532D-A742-A080-D394C31EAF99}" type="slidenum">
              <a:rPr lang="en-US" smtClean="0"/>
              <a:t>4</a:t>
            </a:fld>
            <a:endParaRPr lang="en-US"/>
          </a:p>
        </p:txBody>
      </p:sp>
    </p:spTree>
    <p:extLst>
      <p:ext uri="{BB962C8B-B14F-4D97-AF65-F5344CB8AC3E}">
        <p14:creationId xmlns:p14="http://schemas.microsoft.com/office/powerpoint/2010/main" val="330422597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hannah</a:t>
            </a:r>
          </a:p>
        </p:txBody>
      </p:sp>
      <p:sp>
        <p:nvSpPr>
          <p:cNvPr id="4" name="Slide Number Placeholder 3"/>
          <p:cNvSpPr>
            <a:spLocks noGrp="1"/>
          </p:cNvSpPr>
          <p:nvPr>
            <p:ph type="sldNum" sz="quarter" idx="5"/>
          </p:nvPr>
        </p:nvSpPr>
        <p:spPr/>
        <p:txBody>
          <a:bodyPr/>
          <a:lstStyle/>
          <a:p>
            <a:fld id="{11A4E815-532D-A742-A080-D394C31EAF99}" type="slidenum">
              <a:rPr lang="en-US" smtClean="0"/>
              <a:t>5</a:t>
            </a:fld>
            <a:endParaRPr lang="en-US"/>
          </a:p>
        </p:txBody>
      </p:sp>
    </p:spTree>
    <p:extLst>
      <p:ext uri="{BB962C8B-B14F-4D97-AF65-F5344CB8AC3E}">
        <p14:creationId xmlns:p14="http://schemas.microsoft.com/office/powerpoint/2010/main" val="59664816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tyler</a:t>
            </a:r>
          </a:p>
        </p:txBody>
      </p:sp>
      <p:sp>
        <p:nvSpPr>
          <p:cNvPr id="4" name="Slide Number Placeholder 3"/>
          <p:cNvSpPr>
            <a:spLocks noGrp="1"/>
          </p:cNvSpPr>
          <p:nvPr>
            <p:ph type="sldNum" sz="quarter" idx="5"/>
          </p:nvPr>
        </p:nvSpPr>
        <p:spPr/>
        <p:txBody>
          <a:bodyPr/>
          <a:lstStyle/>
          <a:p>
            <a:fld id="{11A4E815-532D-A742-A080-D394C31EAF99}" type="slidenum">
              <a:rPr lang="en-US" smtClean="0"/>
              <a:t>6</a:t>
            </a:fld>
            <a:endParaRPr lang="en-US"/>
          </a:p>
        </p:txBody>
      </p:sp>
    </p:spTree>
    <p:extLst>
      <p:ext uri="{BB962C8B-B14F-4D97-AF65-F5344CB8AC3E}">
        <p14:creationId xmlns:p14="http://schemas.microsoft.com/office/powerpoint/2010/main" val="21884975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a:t>megan</a:t>
            </a:r>
            <a:endParaRPr lang="en-US" dirty="0"/>
          </a:p>
        </p:txBody>
      </p:sp>
      <p:sp>
        <p:nvSpPr>
          <p:cNvPr id="4" name="Slide Number Placeholder 3"/>
          <p:cNvSpPr>
            <a:spLocks noGrp="1"/>
          </p:cNvSpPr>
          <p:nvPr>
            <p:ph type="sldNum" sz="quarter" idx="5"/>
          </p:nvPr>
        </p:nvSpPr>
        <p:spPr/>
        <p:txBody>
          <a:bodyPr/>
          <a:lstStyle/>
          <a:p>
            <a:fld id="{11A4E815-532D-A742-A080-D394C31EAF99}" type="slidenum">
              <a:rPr lang="en-US" smtClean="0"/>
              <a:t>7</a:t>
            </a:fld>
            <a:endParaRPr lang="en-US"/>
          </a:p>
        </p:txBody>
      </p:sp>
    </p:spTree>
    <p:extLst>
      <p:ext uri="{BB962C8B-B14F-4D97-AF65-F5344CB8AC3E}">
        <p14:creationId xmlns:p14="http://schemas.microsoft.com/office/powerpoint/2010/main" val="70029497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a:t>megan</a:t>
            </a:r>
            <a:endParaRPr lang="en-US" dirty="0"/>
          </a:p>
        </p:txBody>
      </p:sp>
      <p:sp>
        <p:nvSpPr>
          <p:cNvPr id="4" name="Slide Number Placeholder 3"/>
          <p:cNvSpPr>
            <a:spLocks noGrp="1"/>
          </p:cNvSpPr>
          <p:nvPr>
            <p:ph type="sldNum" sz="quarter" idx="5"/>
          </p:nvPr>
        </p:nvSpPr>
        <p:spPr/>
        <p:txBody>
          <a:bodyPr/>
          <a:lstStyle/>
          <a:p>
            <a:fld id="{11A4E815-532D-A742-A080-D394C31EAF99}" type="slidenum">
              <a:rPr lang="en-US" smtClean="0"/>
              <a:t>8</a:t>
            </a:fld>
            <a:endParaRPr lang="en-US"/>
          </a:p>
        </p:txBody>
      </p:sp>
    </p:spTree>
    <p:extLst>
      <p:ext uri="{BB962C8B-B14F-4D97-AF65-F5344CB8AC3E}">
        <p14:creationId xmlns:p14="http://schemas.microsoft.com/office/powerpoint/2010/main" val="224568627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err="1"/>
              <a:t>hannah</a:t>
            </a:r>
            <a:endParaRPr lang="en-US"/>
          </a:p>
        </p:txBody>
      </p:sp>
      <p:sp>
        <p:nvSpPr>
          <p:cNvPr id="4" name="Slide Number Placeholder 3"/>
          <p:cNvSpPr>
            <a:spLocks noGrp="1"/>
          </p:cNvSpPr>
          <p:nvPr>
            <p:ph type="sldNum" sz="quarter" idx="5"/>
          </p:nvPr>
        </p:nvSpPr>
        <p:spPr/>
        <p:txBody>
          <a:bodyPr/>
          <a:lstStyle/>
          <a:p>
            <a:fld id="{11A4E815-532D-A742-A080-D394C31EAF99}" type="slidenum">
              <a:rPr lang="en-US" smtClean="0"/>
              <a:t>9</a:t>
            </a:fld>
            <a:endParaRPr lang="en-US"/>
          </a:p>
        </p:txBody>
      </p:sp>
    </p:spTree>
    <p:extLst>
      <p:ext uri="{BB962C8B-B14F-4D97-AF65-F5344CB8AC3E}">
        <p14:creationId xmlns:p14="http://schemas.microsoft.com/office/powerpoint/2010/main" val="204085329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3D8E5E-745C-407D-B425-C78EBF08DF96}"/>
              </a:ext>
            </a:extLst>
          </p:cNvPr>
          <p:cNvSpPr>
            <a:spLocks noGrp="1"/>
          </p:cNvSpPr>
          <p:nvPr>
            <p:ph type="ctrTitle"/>
          </p:nvPr>
        </p:nvSpPr>
        <p:spPr>
          <a:xfrm>
            <a:off x="571501" y="822960"/>
            <a:ext cx="6057899" cy="5015169"/>
          </a:xfrm>
        </p:spPr>
        <p:txBody>
          <a:bodyPr anchor="t">
            <a:normAutofit/>
          </a:bodyPr>
          <a:lstStyle>
            <a:lvl1pPr algn="l">
              <a:defRPr sz="4800"/>
            </a:lvl1pPr>
          </a:lstStyle>
          <a:p>
            <a:r>
              <a:rPr lang="en-US"/>
              <a:t>Click to edit Master title style</a:t>
            </a:r>
          </a:p>
        </p:txBody>
      </p:sp>
      <p:sp>
        <p:nvSpPr>
          <p:cNvPr id="3" name="Subtitle 2">
            <a:extLst>
              <a:ext uri="{FF2B5EF4-FFF2-40B4-BE49-F238E27FC236}">
                <a16:creationId xmlns:a16="http://schemas.microsoft.com/office/drawing/2014/main" id="{FD07A4D5-56F4-4287-B174-56C55B18FD68}"/>
              </a:ext>
            </a:extLst>
          </p:cNvPr>
          <p:cNvSpPr>
            <a:spLocks noGrp="1"/>
          </p:cNvSpPr>
          <p:nvPr>
            <p:ph type="subTitle" idx="1"/>
          </p:nvPr>
        </p:nvSpPr>
        <p:spPr>
          <a:xfrm>
            <a:off x="8109113" y="3003642"/>
            <a:ext cx="3522199" cy="2900274"/>
          </a:xfrm>
        </p:spPr>
        <p:txBody>
          <a:bodyPr anchor="b">
            <a:normAutofit/>
          </a:bodyPr>
          <a:lstStyle>
            <a:lvl1pPr marL="0" indent="0" algn="l">
              <a:lnSpc>
                <a:spcPct val="130000"/>
              </a:lnSpc>
              <a:buNone/>
              <a:defRPr sz="1400" cap="all" spc="300" baseline="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DAEB9C19-FEE0-4852-B181-14A0DD77F40D}"/>
              </a:ext>
            </a:extLst>
          </p:cNvPr>
          <p:cNvSpPr>
            <a:spLocks noGrp="1"/>
          </p:cNvSpPr>
          <p:nvPr>
            <p:ph type="dt" sz="half" idx="10"/>
          </p:nvPr>
        </p:nvSpPr>
        <p:spPr/>
        <p:txBody>
          <a:bodyPr/>
          <a:lstStyle/>
          <a:p>
            <a:fld id="{1C8322F6-1C60-46CF-968C-BC20E470F443}" type="datetimeFigureOut">
              <a:rPr lang="en-US" smtClean="0"/>
              <a:t>12/5/2022</a:t>
            </a:fld>
            <a:endParaRPr lang="en-US"/>
          </a:p>
        </p:txBody>
      </p:sp>
      <p:sp>
        <p:nvSpPr>
          <p:cNvPr id="5" name="Footer Placeholder 4">
            <a:extLst>
              <a:ext uri="{FF2B5EF4-FFF2-40B4-BE49-F238E27FC236}">
                <a16:creationId xmlns:a16="http://schemas.microsoft.com/office/drawing/2014/main" id="{11127DDF-01B7-463C-82BC-BBF42961823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AB2056A-C3EE-4809-B1F3-1CEEEA266F7B}"/>
              </a:ext>
            </a:extLst>
          </p:cNvPr>
          <p:cNvSpPr>
            <a:spLocks noGrp="1"/>
          </p:cNvSpPr>
          <p:nvPr>
            <p:ph type="sldNum" sz="quarter" idx="12"/>
          </p:nvPr>
        </p:nvSpPr>
        <p:spPr/>
        <p:txBody>
          <a:bodyPr/>
          <a:lstStyle/>
          <a:p>
            <a:fld id="{5EEB83C2-341F-4C28-A243-1C56DDDA54D3}" type="slidenum">
              <a:rPr lang="en-US" smtClean="0"/>
              <a:t>‹#›</a:t>
            </a:fld>
            <a:endParaRPr lang="en-US"/>
          </a:p>
        </p:txBody>
      </p:sp>
      <p:cxnSp>
        <p:nvCxnSpPr>
          <p:cNvPr id="9" name="Straight Connector 8">
            <a:extLst>
              <a:ext uri="{FF2B5EF4-FFF2-40B4-BE49-F238E27FC236}">
                <a16:creationId xmlns:a16="http://schemas.microsoft.com/office/drawing/2014/main" id="{A240FCEE-B6E2-46D0-9BB0-F45F79545E9D}"/>
              </a:ext>
            </a:extLst>
          </p:cNvPr>
          <p:cNvCxnSpPr>
            <a:cxnSpLocks/>
          </p:cNvCxnSpPr>
          <p:nvPr/>
        </p:nvCxnSpPr>
        <p:spPr>
          <a:xfrm flipH="1">
            <a:off x="571501" y="571500"/>
            <a:ext cx="11059811"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3BD2FB83-3783-4477-80B5-DA5BF10BAF57}"/>
              </a:ext>
            </a:extLst>
          </p:cNvPr>
          <p:cNvCxnSpPr>
            <a:cxnSpLocks/>
          </p:cNvCxnSpPr>
          <p:nvPr/>
        </p:nvCxnSpPr>
        <p:spPr>
          <a:xfrm>
            <a:off x="7742482" y="571500"/>
            <a:ext cx="0" cy="5715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E83EA203-71D5-49C0-9626-FFA8E46787B0}"/>
              </a:ext>
            </a:extLst>
          </p:cNvPr>
          <p:cNvCxnSpPr>
            <a:cxnSpLocks/>
          </p:cNvCxnSpPr>
          <p:nvPr/>
        </p:nvCxnSpPr>
        <p:spPr>
          <a:xfrm flipH="1">
            <a:off x="577485" y="6283518"/>
            <a:ext cx="11059811"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77978874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799A0A-70FC-426A-8B3B-60FAF9806EB0}"/>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8EF47EC6-9753-4ABC-BB66-64CCC8BA0808}"/>
              </a:ext>
            </a:extLst>
          </p:cNvPr>
          <p:cNvSpPr>
            <a:spLocks noGrp="1"/>
          </p:cNvSpPr>
          <p:nvPr>
            <p:ph type="body" orient="vert" idx="1"/>
          </p:nvPr>
        </p:nvSpPr>
        <p:spPr>
          <a:xfrm>
            <a:off x="571499" y="2036363"/>
            <a:ext cx="11059811" cy="3870773"/>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8884D9F-DC99-4B4C-98CF-178BBBB76646}"/>
              </a:ext>
            </a:extLst>
          </p:cNvPr>
          <p:cNvSpPr>
            <a:spLocks noGrp="1"/>
          </p:cNvSpPr>
          <p:nvPr>
            <p:ph type="dt" sz="half" idx="10"/>
          </p:nvPr>
        </p:nvSpPr>
        <p:spPr/>
        <p:txBody>
          <a:bodyPr/>
          <a:lstStyle/>
          <a:p>
            <a:fld id="{1C8322F6-1C60-46CF-968C-BC20E470F443}" type="datetimeFigureOut">
              <a:rPr lang="en-US" smtClean="0"/>
              <a:t>12/5/2022</a:t>
            </a:fld>
            <a:endParaRPr lang="en-US"/>
          </a:p>
        </p:txBody>
      </p:sp>
      <p:sp>
        <p:nvSpPr>
          <p:cNvPr id="5" name="Footer Placeholder 4">
            <a:extLst>
              <a:ext uri="{FF2B5EF4-FFF2-40B4-BE49-F238E27FC236}">
                <a16:creationId xmlns:a16="http://schemas.microsoft.com/office/drawing/2014/main" id="{1A7A6840-AC0B-4260-8368-08E0A22D22D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6A5DAB8-EC07-4CCF-96EA-5D8ACDAE6E48}"/>
              </a:ext>
            </a:extLst>
          </p:cNvPr>
          <p:cNvSpPr>
            <a:spLocks noGrp="1"/>
          </p:cNvSpPr>
          <p:nvPr>
            <p:ph type="sldNum" sz="quarter" idx="12"/>
          </p:nvPr>
        </p:nvSpPr>
        <p:spPr/>
        <p:txBody>
          <a:bodyPr/>
          <a:lstStyle/>
          <a:p>
            <a:fld id="{5EEB83C2-341F-4C28-A243-1C56DDDA54D3}" type="slidenum">
              <a:rPr lang="en-US" smtClean="0"/>
              <a:t>‹#›</a:t>
            </a:fld>
            <a:endParaRPr lang="en-US"/>
          </a:p>
        </p:txBody>
      </p:sp>
      <p:cxnSp>
        <p:nvCxnSpPr>
          <p:cNvPr id="7" name="Straight Connector 6">
            <a:extLst>
              <a:ext uri="{FF2B5EF4-FFF2-40B4-BE49-F238E27FC236}">
                <a16:creationId xmlns:a16="http://schemas.microsoft.com/office/drawing/2014/main" id="{0438F1AC-9961-4786-A189-20863DD97F68}"/>
              </a:ext>
            </a:extLst>
          </p:cNvPr>
          <p:cNvCxnSpPr>
            <a:cxnSpLocks/>
          </p:cNvCxnSpPr>
          <p:nvPr/>
        </p:nvCxnSpPr>
        <p:spPr>
          <a:xfrm flipH="1">
            <a:off x="571500" y="1780979"/>
            <a:ext cx="11059811"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24740603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EC75F678-EC03-4845-A51B-C90FA6A15491}"/>
              </a:ext>
            </a:extLst>
          </p:cNvPr>
          <p:cNvSpPr>
            <a:spLocks noGrp="1"/>
          </p:cNvSpPr>
          <p:nvPr>
            <p:ph type="title" orient="vert"/>
          </p:nvPr>
        </p:nvSpPr>
        <p:spPr>
          <a:xfrm>
            <a:off x="9177953" y="797251"/>
            <a:ext cx="2483929" cy="5283785"/>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B74A8B4D-A39F-4528-975A-9C84BEE778DF}"/>
              </a:ext>
            </a:extLst>
          </p:cNvPr>
          <p:cNvSpPr>
            <a:spLocks noGrp="1"/>
          </p:cNvSpPr>
          <p:nvPr>
            <p:ph type="body" orient="vert" idx="1"/>
          </p:nvPr>
        </p:nvSpPr>
        <p:spPr>
          <a:xfrm>
            <a:off x="566094" y="797251"/>
            <a:ext cx="8101072" cy="528378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15E4A23-6984-4AD1-A51D-600EDC263543}"/>
              </a:ext>
            </a:extLst>
          </p:cNvPr>
          <p:cNvSpPr>
            <a:spLocks noGrp="1"/>
          </p:cNvSpPr>
          <p:nvPr>
            <p:ph type="dt" sz="half" idx="10"/>
          </p:nvPr>
        </p:nvSpPr>
        <p:spPr/>
        <p:txBody>
          <a:bodyPr/>
          <a:lstStyle/>
          <a:p>
            <a:fld id="{1C8322F6-1C60-46CF-968C-BC20E470F443}" type="datetimeFigureOut">
              <a:rPr lang="en-US" smtClean="0"/>
              <a:t>12/5/2022</a:t>
            </a:fld>
            <a:endParaRPr lang="en-US"/>
          </a:p>
        </p:txBody>
      </p:sp>
      <p:sp>
        <p:nvSpPr>
          <p:cNvPr id="5" name="Footer Placeholder 4">
            <a:extLst>
              <a:ext uri="{FF2B5EF4-FFF2-40B4-BE49-F238E27FC236}">
                <a16:creationId xmlns:a16="http://schemas.microsoft.com/office/drawing/2014/main" id="{A9273E28-C341-49CC-BAAB-0C0D1982121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226D54A-8E86-4026-8DD0-5B0979BB8C78}"/>
              </a:ext>
            </a:extLst>
          </p:cNvPr>
          <p:cNvSpPr>
            <a:spLocks noGrp="1"/>
          </p:cNvSpPr>
          <p:nvPr>
            <p:ph type="sldNum" sz="quarter" idx="12"/>
          </p:nvPr>
        </p:nvSpPr>
        <p:spPr/>
        <p:txBody>
          <a:bodyPr/>
          <a:lstStyle/>
          <a:p>
            <a:fld id="{5EEB83C2-341F-4C28-A243-1C56DDDA54D3}" type="slidenum">
              <a:rPr lang="en-US" smtClean="0"/>
              <a:t>‹#›</a:t>
            </a:fld>
            <a:endParaRPr lang="en-US"/>
          </a:p>
        </p:txBody>
      </p:sp>
      <p:cxnSp>
        <p:nvCxnSpPr>
          <p:cNvPr id="7" name="Straight Connector 6">
            <a:extLst>
              <a:ext uri="{FF2B5EF4-FFF2-40B4-BE49-F238E27FC236}">
                <a16:creationId xmlns:a16="http://schemas.microsoft.com/office/drawing/2014/main" id="{1CB05DA4-DF32-4D7A-9E4D-36309C90C5BB}"/>
              </a:ext>
            </a:extLst>
          </p:cNvPr>
          <p:cNvCxnSpPr>
            <a:cxnSpLocks/>
          </p:cNvCxnSpPr>
          <p:nvPr/>
        </p:nvCxnSpPr>
        <p:spPr>
          <a:xfrm flipH="1">
            <a:off x="566094" y="577110"/>
            <a:ext cx="11059811"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 name="Straight Connector 7">
            <a:extLst>
              <a:ext uri="{FF2B5EF4-FFF2-40B4-BE49-F238E27FC236}">
                <a16:creationId xmlns:a16="http://schemas.microsoft.com/office/drawing/2014/main" id="{D7CC7262-4997-41E4-976D-BA82E148280F}"/>
              </a:ext>
            </a:extLst>
          </p:cNvPr>
          <p:cNvCxnSpPr>
            <a:cxnSpLocks/>
          </p:cNvCxnSpPr>
          <p:nvPr/>
        </p:nvCxnSpPr>
        <p:spPr>
          <a:xfrm flipV="1">
            <a:off x="8875226" y="571500"/>
            <a:ext cx="0" cy="5711495"/>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6F5063B5-E478-4C41-AD40-49A39AE07429}"/>
              </a:ext>
            </a:extLst>
          </p:cNvPr>
          <p:cNvCxnSpPr>
            <a:cxnSpLocks/>
          </p:cNvCxnSpPr>
          <p:nvPr/>
        </p:nvCxnSpPr>
        <p:spPr>
          <a:xfrm flipH="1">
            <a:off x="577485" y="6283518"/>
            <a:ext cx="11059811"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46625145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0B2ED8-7F53-4C03-A740-493E50798497}"/>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05611087-99A9-4100-B5F7-520880DE322E}"/>
              </a:ext>
            </a:extLst>
          </p:cNvPr>
          <p:cNvSpPr>
            <a:spLocks noGrp="1"/>
          </p:cNvSpPr>
          <p:nvPr>
            <p:ph idx="1"/>
          </p:nvPr>
        </p:nvSpPr>
        <p:spPr>
          <a:xfrm>
            <a:off x="571499" y="2075688"/>
            <a:ext cx="11059811" cy="391098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67B4B20-1A65-4A26-B11E-6095083A1645}"/>
              </a:ext>
            </a:extLst>
          </p:cNvPr>
          <p:cNvSpPr>
            <a:spLocks noGrp="1"/>
          </p:cNvSpPr>
          <p:nvPr>
            <p:ph type="dt" sz="half" idx="10"/>
          </p:nvPr>
        </p:nvSpPr>
        <p:spPr/>
        <p:txBody>
          <a:bodyPr/>
          <a:lstStyle/>
          <a:p>
            <a:fld id="{1C8322F6-1C60-46CF-968C-BC20E470F443}" type="datetimeFigureOut">
              <a:rPr lang="en-US" smtClean="0"/>
              <a:t>12/5/2022</a:t>
            </a:fld>
            <a:endParaRPr lang="en-US"/>
          </a:p>
        </p:txBody>
      </p:sp>
      <p:sp>
        <p:nvSpPr>
          <p:cNvPr id="5" name="Footer Placeholder 4">
            <a:extLst>
              <a:ext uri="{FF2B5EF4-FFF2-40B4-BE49-F238E27FC236}">
                <a16:creationId xmlns:a16="http://schemas.microsoft.com/office/drawing/2014/main" id="{FB0D52D3-E985-4FEB-89B9-57C754711CF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DEA751A-C72D-47C1-A7A6-E8510A40CE9A}"/>
              </a:ext>
            </a:extLst>
          </p:cNvPr>
          <p:cNvSpPr>
            <a:spLocks noGrp="1"/>
          </p:cNvSpPr>
          <p:nvPr>
            <p:ph type="sldNum" sz="quarter" idx="12"/>
          </p:nvPr>
        </p:nvSpPr>
        <p:spPr/>
        <p:txBody>
          <a:bodyPr/>
          <a:lstStyle/>
          <a:p>
            <a:fld id="{5EEB83C2-341F-4C28-A243-1C56DDDA54D3}" type="slidenum">
              <a:rPr lang="en-US" smtClean="0"/>
              <a:t>‹#›</a:t>
            </a:fld>
            <a:endParaRPr lang="en-US"/>
          </a:p>
        </p:txBody>
      </p:sp>
    </p:spTree>
    <p:extLst>
      <p:ext uri="{BB962C8B-B14F-4D97-AF65-F5344CB8AC3E}">
        <p14:creationId xmlns:p14="http://schemas.microsoft.com/office/powerpoint/2010/main" val="71522580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581F78-07BF-45A9-92D4-E4E0A1E88D7A}"/>
              </a:ext>
            </a:extLst>
          </p:cNvPr>
          <p:cNvSpPr>
            <a:spLocks noGrp="1"/>
          </p:cNvSpPr>
          <p:nvPr>
            <p:ph type="title"/>
          </p:nvPr>
        </p:nvSpPr>
        <p:spPr>
          <a:xfrm>
            <a:off x="571500" y="914255"/>
            <a:ext cx="6867115" cy="5009471"/>
          </a:xfrm>
        </p:spPr>
        <p:txBody>
          <a:bodyPr anchor="b">
            <a:normAutofit/>
          </a:bodyPr>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9ECC2A83-A380-4828-BC68-C065C8BC5AD5}"/>
              </a:ext>
            </a:extLst>
          </p:cNvPr>
          <p:cNvSpPr>
            <a:spLocks noGrp="1"/>
          </p:cNvSpPr>
          <p:nvPr>
            <p:ph type="body" idx="1"/>
          </p:nvPr>
        </p:nvSpPr>
        <p:spPr>
          <a:xfrm>
            <a:off x="9239817" y="914399"/>
            <a:ext cx="2370268" cy="2670273"/>
          </a:xfrm>
        </p:spPr>
        <p:txBody>
          <a:bodyPr anchor="t">
            <a:normAutofit/>
          </a:bodyPr>
          <a:lstStyle>
            <a:lvl1pPr marL="0" indent="0">
              <a:lnSpc>
                <a:spcPct val="130000"/>
              </a:lnSpc>
              <a:buNone/>
              <a:defRPr sz="1400" cap="all" spc="300" baseline="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1FF92B2F-8804-4195-A779-F5C67C25CBBE}"/>
              </a:ext>
            </a:extLst>
          </p:cNvPr>
          <p:cNvSpPr>
            <a:spLocks noGrp="1"/>
          </p:cNvSpPr>
          <p:nvPr>
            <p:ph type="dt" sz="half" idx="10"/>
          </p:nvPr>
        </p:nvSpPr>
        <p:spPr/>
        <p:txBody>
          <a:bodyPr/>
          <a:lstStyle/>
          <a:p>
            <a:fld id="{1C8322F6-1C60-46CF-968C-BC20E470F443}" type="datetimeFigureOut">
              <a:rPr lang="en-US" smtClean="0"/>
              <a:t>12/5/2022</a:t>
            </a:fld>
            <a:endParaRPr lang="en-US"/>
          </a:p>
        </p:txBody>
      </p:sp>
      <p:sp>
        <p:nvSpPr>
          <p:cNvPr id="5" name="Footer Placeholder 4">
            <a:extLst>
              <a:ext uri="{FF2B5EF4-FFF2-40B4-BE49-F238E27FC236}">
                <a16:creationId xmlns:a16="http://schemas.microsoft.com/office/drawing/2014/main" id="{25099C26-4411-4833-A917-A45E62D56AA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668C7C7-F862-434D-A87A-DECE9FD2E1E9}"/>
              </a:ext>
            </a:extLst>
          </p:cNvPr>
          <p:cNvSpPr>
            <a:spLocks noGrp="1"/>
          </p:cNvSpPr>
          <p:nvPr>
            <p:ph type="sldNum" sz="quarter" idx="12"/>
          </p:nvPr>
        </p:nvSpPr>
        <p:spPr/>
        <p:txBody>
          <a:bodyPr/>
          <a:lstStyle/>
          <a:p>
            <a:fld id="{5EEB83C2-341F-4C28-A243-1C56DDDA54D3}" type="slidenum">
              <a:rPr lang="en-US" smtClean="0"/>
              <a:t>‹#›</a:t>
            </a:fld>
            <a:endParaRPr lang="en-US"/>
          </a:p>
        </p:txBody>
      </p:sp>
      <p:cxnSp>
        <p:nvCxnSpPr>
          <p:cNvPr id="7" name="Straight Connector 6">
            <a:extLst>
              <a:ext uri="{FF2B5EF4-FFF2-40B4-BE49-F238E27FC236}">
                <a16:creationId xmlns:a16="http://schemas.microsoft.com/office/drawing/2014/main" id="{A40BAA4B-C4C0-40C1-8DC8-B4E2F8A68E12}"/>
              </a:ext>
            </a:extLst>
          </p:cNvPr>
          <p:cNvCxnSpPr>
            <a:cxnSpLocks/>
          </p:cNvCxnSpPr>
          <p:nvPr/>
        </p:nvCxnSpPr>
        <p:spPr>
          <a:xfrm>
            <a:off x="8872625" y="571500"/>
            <a:ext cx="0" cy="5715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4C0A2259-2540-4B32-A999-2B46A6790E3D}"/>
              </a:ext>
            </a:extLst>
          </p:cNvPr>
          <p:cNvCxnSpPr>
            <a:cxnSpLocks/>
          </p:cNvCxnSpPr>
          <p:nvPr/>
        </p:nvCxnSpPr>
        <p:spPr>
          <a:xfrm flipH="1">
            <a:off x="566094" y="571500"/>
            <a:ext cx="11059811"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0CEFB0ED-3F76-4403-AD0B-E738DD9D8CB6}"/>
              </a:ext>
            </a:extLst>
          </p:cNvPr>
          <p:cNvCxnSpPr>
            <a:cxnSpLocks/>
          </p:cNvCxnSpPr>
          <p:nvPr/>
        </p:nvCxnSpPr>
        <p:spPr>
          <a:xfrm flipH="1">
            <a:off x="577485" y="6283518"/>
            <a:ext cx="11059811"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90508036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66BD5F-CF53-4DD5-B8C5-27BBA2BB8860}"/>
              </a:ext>
            </a:extLst>
          </p:cNvPr>
          <p:cNvSpPr>
            <a:spLocks noGrp="1"/>
          </p:cNvSpPr>
          <p:nvPr>
            <p:ph type="title"/>
          </p:nvPr>
        </p:nvSpPr>
        <p:spPr>
          <a:xfrm>
            <a:off x="571500" y="709684"/>
            <a:ext cx="11049000" cy="1057160"/>
          </a:xfrm>
        </p:spPr>
        <p:txBody>
          <a:bodyPr anchor="ctr"/>
          <a:lstStyle/>
          <a:p>
            <a:r>
              <a:rPr lang="en-US"/>
              <a:t>Click to edit Master title style</a:t>
            </a:r>
          </a:p>
        </p:txBody>
      </p:sp>
      <p:sp>
        <p:nvSpPr>
          <p:cNvPr id="3" name="Content Placeholder 2">
            <a:extLst>
              <a:ext uri="{FF2B5EF4-FFF2-40B4-BE49-F238E27FC236}">
                <a16:creationId xmlns:a16="http://schemas.microsoft.com/office/drawing/2014/main" id="{3576C2E1-5D5E-409F-BEE8-F48CE86F55C9}"/>
              </a:ext>
            </a:extLst>
          </p:cNvPr>
          <p:cNvSpPr>
            <a:spLocks noGrp="1"/>
          </p:cNvSpPr>
          <p:nvPr>
            <p:ph sz="half" idx="1"/>
          </p:nvPr>
        </p:nvSpPr>
        <p:spPr>
          <a:xfrm>
            <a:off x="579447" y="2074990"/>
            <a:ext cx="5181600" cy="41019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AFBBF823-1BFB-4CF0-BAF4-D660C8F1AFC0}"/>
              </a:ext>
            </a:extLst>
          </p:cNvPr>
          <p:cNvSpPr>
            <a:spLocks noGrp="1"/>
          </p:cNvSpPr>
          <p:nvPr>
            <p:ph sz="half" idx="2"/>
          </p:nvPr>
        </p:nvSpPr>
        <p:spPr>
          <a:xfrm>
            <a:off x="6447082" y="2074990"/>
            <a:ext cx="5181600" cy="41019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46FF816E-EE02-44A4-8B81-B324ECFD74DF}"/>
              </a:ext>
            </a:extLst>
          </p:cNvPr>
          <p:cNvSpPr>
            <a:spLocks noGrp="1"/>
          </p:cNvSpPr>
          <p:nvPr>
            <p:ph type="dt" sz="half" idx="10"/>
          </p:nvPr>
        </p:nvSpPr>
        <p:spPr/>
        <p:txBody>
          <a:bodyPr/>
          <a:lstStyle/>
          <a:p>
            <a:fld id="{1C8322F6-1C60-46CF-968C-BC20E470F443}" type="datetimeFigureOut">
              <a:rPr lang="en-US" smtClean="0"/>
              <a:t>12/5/2022</a:t>
            </a:fld>
            <a:endParaRPr lang="en-US"/>
          </a:p>
        </p:txBody>
      </p:sp>
      <p:sp>
        <p:nvSpPr>
          <p:cNvPr id="6" name="Footer Placeholder 5">
            <a:extLst>
              <a:ext uri="{FF2B5EF4-FFF2-40B4-BE49-F238E27FC236}">
                <a16:creationId xmlns:a16="http://schemas.microsoft.com/office/drawing/2014/main" id="{F134D9E4-A693-44D2-A3E8-E3AABC9052B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54F669F-4B8E-415D-A9BF-AD451F452C6B}"/>
              </a:ext>
            </a:extLst>
          </p:cNvPr>
          <p:cNvSpPr>
            <a:spLocks noGrp="1"/>
          </p:cNvSpPr>
          <p:nvPr>
            <p:ph type="sldNum" sz="quarter" idx="12"/>
          </p:nvPr>
        </p:nvSpPr>
        <p:spPr/>
        <p:txBody>
          <a:bodyPr/>
          <a:lstStyle/>
          <a:p>
            <a:fld id="{5EEB83C2-341F-4C28-A243-1C56DDDA54D3}" type="slidenum">
              <a:rPr lang="en-US" smtClean="0"/>
              <a:t>‹#›</a:t>
            </a:fld>
            <a:endParaRPr lang="en-US"/>
          </a:p>
        </p:txBody>
      </p:sp>
      <p:cxnSp>
        <p:nvCxnSpPr>
          <p:cNvPr id="11" name="Straight Connector 10">
            <a:extLst>
              <a:ext uri="{FF2B5EF4-FFF2-40B4-BE49-F238E27FC236}">
                <a16:creationId xmlns:a16="http://schemas.microsoft.com/office/drawing/2014/main" id="{720AF959-FCDC-4B92-9324-06A06C0D56F2}"/>
              </a:ext>
            </a:extLst>
          </p:cNvPr>
          <p:cNvCxnSpPr>
            <a:cxnSpLocks/>
          </p:cNvCxnSpPr>
          <p:nvPr/>
        </p:nvCxnSpPr>
        <p:spPr>
          <a:xfrm flipV="1">
            <a:off x="6101405" y="1883336"/>
            <a:ext cx="0" cy="4399659"/>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62978916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FF85E5-82C4-4BAE-B2B0-A078ABD6C69C}"/>
              </a:ext>
            </a:extLst>
          </p:cNvPr>
          <p:cNvSpPr>
            <a:spLocks noGrp="1"/>
          </p:cNvSpPr>
          <p:nvPr>
            <p:ph type="title"/>
          </p:nvPr>
        </p:nvSpPr>
        <p:spPr>
          <a:xfrm>
            <a:off x="583469" y="699118"/>
            <a:ext cx="11025062" cy="1063601"/>
          </a:xfrm>
        </p:spPr>
        <p:txBody>
          <a:bodyPr anchor="ctr"/>
          <a:lstStyle/>
          <a:p>
            <a:r>
              <a:rPr lang="en-US"/>
              <a:t>Click to edit Master title style</a:t>
            </a:r>
          </a:p>
        </p:txBody>
      </p:sp>
      <p:sp>
        <p:nvSpPr>
          <p:cNvPr id="3" name="Text Placeholder 2">
            <a:extLst>
              <a:ext uri="{FF2B5EF4-FFF2-40B4-BE49-F238E27FC236}">
                <a16:creationId xmlns:a16="http://schemas.microsoft.com/office/drawing/2014/main" id="{012D15C7-F445-40F7-88F6-FD6526269CD7}"/>
              </a:ext>
            </a:extLst>
          </p:cNvPr>
          <p:cNvSpPr>
            <a:spLocks noGrp="1"/>
          </p:cNvSpPr>
          <p:nvPr>
            <p:ph type="body" idx="1"/>
          </p:nvPr>
        </p:nvSpPr>
        <p:spPr>
          <a:xfrm>
            <a:off x="583468" y="2022883"/>
            <a:ext cx="5230469" cy="564079"/>
          </a:xfrm>
        </p:spPr>
        <p:txBody>
          <a:bodyPr anchor="ctr">
            <a:normAutofit/>
          </a:bodyPr>
          <a:lstStyle>
            <a:lvl1pPr marL="0" indent="0">
              <a:buNone/>
              <a:defRPr sz="1600" b="1" cap="all" spc="300"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AB652C35-AA8E-4154-8A78-7DE9590E1F38}"/>
              </a:ext>
            </a:extLst>
          </p:cNvPr>
          <p:cNvSpPr>
            <a:spLocks noGrp="1"/>
          </p:cNvSpPr>
          <p:nvPr>
            <p:ph sz="half" idx="2"/>
          </p:nvPr>
        </p:nvSpPr>
        <p:spPr>
          <a:xfrm>
            <a:off x="583469" y="2866031"/>
            <a:ext cx="5157787" cy="322768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F557EAC6-567C-4A4A-BB10-57EC14B97DDF}"/>
              </a:ext>
            </a:extLst>
          </p:cNvPr>
          <p:cNvSpPr>
            <a:spLocks noGrp="1"/>
          </p:cNvSpPr>
          <p:nvPr>
            <p:ph type="body" sz="quarter" idx="3"/>
          </p:nvPr>
        </p:nvSpPr>
        <p:spPr>
          <a:xfrm>
            <a:off x="6441470" y="2022883"/>
            <a:ext cx="5183188" cy="564080"/>
          </a:xfrm>
        </p:spPr>
        <p:txBody>
          <a:bodyPr anchor="ctr">
            <a:normAutofit/>
          </a:bodyPr>
          <a:lstStyle>
            <a:lvl1pPr marL="0" indent="0">
              <a:buNone/>
              <a:defRPr sz="1600" b="1" cap="all" spc="300"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F19A083F-AD60-4437-B32A-44035D78AF63}"/>
              </a:ext>
            </a:extLst>
          </p:cNvPr>
          <p:cNvSpPr>
            <a:spLocks noGrp="1"/>
          </p:cNvSpPr>
          <p:nvPr>
            <p:ph sz="quarter" idx="4"/>
          </p:nvPr>
        </p:nvSpPr>
        <p:spPr>
          <a:xfrm>
            <a:off x="6441470" y="2866031"/>
            <a:ext cx="5183188" cy="322768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89DBF86F-3266-4551-B680-06F401FFE665}"/>
              </a:ext>
            </a:extLst>
          </p:cNvPr>
          <p:cNvSpPr>
            <a:spLocks noGrp="1"/>
          </p:cNvSpPr>
          <p:nvPr>
            <p:ph type="dt" sz="half" idx="10"/>
          </p:nvPr>
        </p:nvSpPr>
        <p:spPr/>
        <p:txBody>
          <a:bodyPr/>
          <a:lstStyle/>
          <a:p>
            <a:fld id="{1C8322F6-1C60-46CF-968C-BC20E470F443}" type="datetimeFigureOut">
              <a:rPr lang="en-US" smtClean="0"/>
              <a:t>12/5/2022</a:t>
            </a:fld>
            <a:endParaRPr lang="en-US"/>
          </a:p>
        </p:txBody>
      </p:sp>
      <p:sp>
        <p:nvSpPr>
          <p:cNvPr id="8" name="Footer Placeholder 7">
            <a:extLst>
              <a:ext uri="{FF2B5EF4-FFF2-40B4-BE49-F238E27FC236}">
                <a16:creationId xmlns:a16="http://schemas.microsoft.com/office/drawing/2014/main" id="{755B38FE-80F9-4582-B2E1-B067C288DE8A}"/>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047BEF32-F637-47A1-9ED3-AFC4F79F3739}"/>
              </a:ext>
            </a:extLst>
          </p:cNvPr>
          <p:cNvSpPr>
            <a:spLocks noGrp="1"/>
          </p:cNvSpPr>
          <p:nvPr>
            <p:ph type="sldNum" sz="quarter" idx="12"/>
          </p:nvPr>
        </p:nvSpPr>
        <p:spPr/>
        <p:txBody>
          <a:bodyPr/>
          <a:lstStyle/>
          <a:p>
            <a:fld id="{5EEB83C2-341F-4C28-A243-1C56DDDA54D3}" type="slidenum">
              <a:rPr lang="en-US" smtClean="0"/>
              <a:t>‹#›</a:t>
            </a:fld>
            <a:endParaRPr lang="en-US"/>
          </a:p>
        </p:txBody>
      </p:sp>
      <p:cxnSp>
        <p:nvCxnSpPr>
          <p:cNvPr id="11" name="Straight Connector 10">
            <a:extLst>
              <a:ext uri="{FF2B5EF4-FFF2-40B4-BE49-F238E27FC236}">
                <a16:creationId xmlns:a16="http://schemas.microsoft.com/office/drawing/2014/main" id="{E0C508D4-7C99-4B8D-BCDE-F0001BD345D9}"/>
              </a:ext>
            </a:extLst>
          </p:cNvPr>
          <p:cNvCxnSpPr>
            <a:cxnSpLocks/>
          </p:cNvCxnSpPr>
          <p:nvPr/>
        </p:nvCxnSpPr>
        <p:spPr>
          <a:xfrm flipV="1">
            <a:off x="6101405" y="1883336"/>
            <a:ext cx="0" cy="439966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449BF61B-7951-48F4-982B-9401A483FFBF}"/>
              </a:ext>
            </a:extLst>
          </p:cNvPr>
          <p:cNvCxnSpPr>
            <a:cxnSpLocks/>
          </p:cNvCxnSpPr>
          <p:nvPr/>
        </p:nvCxnSpPr>
        <p:spPr>
          <a:xfrm flipH="1">
            <a:off x="577485" y="2738598"/>
            <a:ext cx="11059811"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79595286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BA94CB-6BE5-4B9E-B0A6-54F83B201A64}"/>
              </a:ext>
            </a:extLst>
          </p:cNvPr>
          <p:cNvSpPr>
            <a:spLocks noGrp="1"/>
          </p:cNvSpPr>
          <p:nvPr>
            <p:ph type="title"/>
          </p:nvPr>
        </p:nvSpPr>
        <p:spPr>
          <a:xfrm>
            <a:off x="571500" y="717452"/>
            <a:ext cx="11049000" cy="1161836"/>
          </a:xfrm>
        </p:spPr>
        <p:txBody>
          <a:bodyPr anchor="t"/>
          <a:lstStyle/>
          <a:p>
            <a:r>
              <a:rPr lang="en-US"/>
              <a:t>Click to edit Master title style</a:t>
            </a:r>
          </a:p>
        </p:txBody>
      </p:sp>
      <p:sp>
        <p:nvSpPr>
          <p:cNvPr id="3" name="Date Placeholder 2">
            <a:extLst>
              <a:ext uri="{FF2B5EF4-FFF2-40B4-BE49-F238E27FC236}">
                <a16:creationId xmlns:a16="http://schemas.microsoft.com/office/drawing/2014/main" id="{75E8643C-1A5D-4F23-B0D7-5B46F5E456B4}"/>
              </a:ext>
            </a:extLst>
          </p:cNvPr>
          <p:cNvSpPr>
            <a:spLocks noGrp="1"/>
          </p:cNvSpPr>
          <p:nvPr>
            <p:ph type="dt" sz="half" idx="10"/>
          </p:nvPr>
        </p:nvSpPr>
        <p:spPr/>
        <p:txBody>
          <a:bodyPr/>
          <a:lstStyle/>
          <a:p>
            <a:fld id="{1C8322F6-1C60-46CF-968C-BC20E470F443}" type="datetimeFigureOut">
              <a:rPr lang="en-US" smtClean="0"/>
              <a:t>12/5/2022</a:t>
            </a:fld>
            <a:endParaRPr lang="en-US"/>
          </a:p>
        </p:txBody>
      </p:sp>
      <p:sp>
        <p:nvSpPr>
          <p:cNvPr id="4" name="Footer Placeholder 3">
            <a:extLst>
              <a:ext uri="{FF2B5EF4-FFF2-40B4-BE49-F238E27FC236}">
                <a16:creationId xmlns:a16="http://schemas.microsoft.com/office/drawing/2014/main" id="{0C1A3394-78CC-43B0-9762-5E826F8BBFDB}"/>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FC347F0A-1980-4E13-AB22-AE3B8AA44058}"/>
              </a:ext>
            </a:extLst>
          </p:cNvPr>
          <p:cNvSpPr>
            <a:spLocks noGrp="1"/>
          </p:cNvSpPr>
          <p:nvPr>
            <p:ph type="sldNum" sz="quarter" idx="12"/>
          </p:nvPr>
        </p:nvSpPr>
        <p:spPr/>
        <p:txBody>
          <a:bodyPr/>
          <a:lstStyle/>
          <a:p>
            <a:fld id="{5EEB83C2-341F-4C28-A243-1C56DDDA54D3}" type="slidenum">
              <a:rPr lang="en-US" smtClean="0"/>
              <a:t>‹#›</a:t>
            </a:fld>
            <a:endParaRPr lang="en-US"/>
          </a:p>
        </p:txBody>
      </p:sp>
      <p:cxnSp>
        <p:nvCxnSpPr>
          <p:cNvPr id="7" name="Straight Connector 6">
            <a:extLst>
              <a:ext uri="{FF2B5EF4-FFF2-40B4-BE49-F238E27FC236}">
                <a16:creationId xmlns:a16="http://schemas.microsoft.com/office/drawing/2014/main" id="{4E9D858B-8A9C-4235-B151-81C99A3D20D2}"/>
              </a:ext>
            </a:extLst>
          </p:cNvPr>
          <p:cNvCxnSpPr>
            <a:cxnSpLocks/>
          </p:cNvCxnSpPr>
          <p:nvPr/>
        </p:nvCxnSpPr>
        <p:spPr>
          <a:xfrm flipH="1">
            <a:off x="577485" y="571500"/>
            <a:ext cx="11059811"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 name="Straight Connector 7">
            <a:extLst>
              <a:ext uri="{FF2B5EF4-FFF2-40B4-BE49-F238E27FC236}">
                <a16:creationId xmlns:a16="http://schemas.microsoft.com/office/drawing/2014/main" id="{36C7798B-3ECB-4076-8955-A82116BB0D25}"/>
              </a:ext>
            </a:extLst>
          </p:cNvPr>
          <p:cNvCxnSpPr>
            <a:cxnSpLocks/>
          </p:cNvCxnSpPr>
          <p:nvPr/>
        </p:nvCxnSpPr>
        <p:spPr>
          <a:xfrm flipH="1">
            <a:off x="577485" y="6283518"/>
            <a:ext cx="11059811"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02473137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95C61D85-3E72-406F-AB26-B4ED94918442}"/>
              </a:ext>
            </a:extLst>
          </p:cNvPr>
          <p:cNvSpPr>
            <a:spLocks noGrp="1"/>
          </p:cNvSpPr>
          <p:nvPr>
            <p:ph type="dt" sz="half" idx="10"/>
          </p:nvPr>
        </p:nvSpPr>
        <p:spPr/>
        <p:txBody>
          <a:bodyPr/>
          <a:lstStyle/>
          <a:p>
            <a:fld id="{1C8322F6-1C60-46CF-968C-BC20E470F443}" type="datetimeFigureOut">
              <a:rPr lang="en-US" smtClean="0"/>
              <a:t>12/5/2022</a:t>
            </a:fld>
            <a:endParaRPr lang="en-US"/>
          </a:p>
        </p:txBody>
      </p:sp>
      <p:sp>
        <p:nvSpPr>
          <p:cNvPr id="3" name="Footer Placeholder 2">
            <a:extLst>
              <a:ext uri="{FF2B5EF4-FFF2-40B4-BE49-F238E27FC236}">
                <a16:creationId xmlns:a16="http://schemas.microsoft.com/office/drawing/2014/main" id="{499C831E-4321-467E-9090-C89C48CF2F5F}"/>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968A9556-B3D8-4403-835F-11AE2D4098E9}"/>
              </a:ext>
            </a:extLst>
          </p:cNvPr>
          <p:cNvSpPr>
            <a:spLocks noGrp="1"/>
          </p:cNvSpPr>
          <p:nvPr>
            <p:ph type="sldNum" sz="quarter" idx="12"/>
          </p:nvPr>
        </p:nvSpPr>
        <p:spPr/>
        <p:txBody>
          <a:bodyPr/>
          <a:lstStyle/>
          <a:p>
            <a:fld id="{5EEB83C2-341F-4C28-A243-1C56DDDA54D3}" type="slidenum">
              <a:rPr lang="en-US" smtClean="0"/>
              <a:t>‹#›</a:t>
            </a:fld>
            <a:endParaRPr lang="en-US"/>
          </a:p>
        </p:txBody>
      </p:sp>
    </p:spTree>
    <p:extLst>
      <p:ext uri="{BB962C8B-B14F-4D97-AF65-F5344CB8AC3E}">
        <p14:creationId xmlns:p14="http://schemas.microsoft.com/office/powerpoint/2010/main" val="115755732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A0AA48-D521-423D-B185-6490EF57B935}"/>
              </a:ext>
            </a:extLst>
          </p:cNvPr>
          <p:cNvSpPr>
            <a:spLocks noGrp="1"/>
          </p:cNvSpPr>
          <p:nvPr>
            <p:ph type="title"/>
          </p:nvPr>
        </p:nvSpPr>
        <p:spPr>
          <a:xfrm>
            <a:off x="572201" y="810344"/>
            <a:ext cx="3478084" cy="1408062"/>
          </a:xfrm>
        </p:spPr>
        <p:txBody>
          <a:bodyPr anchor="t"/>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8B64E6DD-DDD2-4ED6-B8A9-A8B6D7656549}"/>
              </a:ext>
            </a:extLst>
          </p:cNvPr>
          <p:cNvSpPr>
            <a:spLocks noGrp="1"/>
          </p:cNvSpPr>
          <p:nvPr>
            <p:ph idx="1"/>
          </p:nvPr>
        </p:nvSpPr>
        <p:spPr>
          <a:xfrm>
            <a:off x="4919809" y="931232"/>
            <a:ext cx="6700679" cy="5079369"/>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A3F08F5E-AD33-4ACF-84C9-78B0FF6BE3AC}"/>
              </a:ext>
            </a:extLst>
          </p:cNvPr>
          <p:cNvSpPr>
            <a:spLocks noGrp="1"/>
          </p:cNvSpPr>
          <p:nvPr>
            <p:ph type="body" sz="half" idx="2"/>
          </p:nvPr>
        </p:nvSpPr>
        <p:spPr>
          <a:xfrm>
            <a:off x="571500" y="2578608"/>
            <a:ext cx="3478783" cy="341724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18D7604E-7DD4-4497-B325-74F899E8ACC6}"/>
              </a:ext>
            </a:extLst>
          </p:cNvPr>
          <p:cNvSpPr>
            <a:spLocks noGrp="1"/>
          </p:cNvSpPr>
          <p:nvPr>
            <p:ph type="dt" sz="half" idx="10"/>
          </p:nvPr>
        </p:nvSpPr>
        <p:spPr/>
        <p:txBody>
          <a:bodyPr/>
          <a:lstStyle/>
          <a:p>
            <a:fld id="{1C8322F6-1C60-46CF-968C-BC20E470F443}" type="datetimeFigureOut">
              <a:rPr lang="en-US" smtClean="0"/>
              <a:t>12/5/2022</a:t>
            </a:fld>
            <a:endParaRPr lang="en-US"/>
          </a:p>
        </p:txBody>
      </p:sp>
      <p:sp>
        <p:nvSpPr>
          <p:cNvPr id="6" name="Footer Placeholder 5">
            <a:extLst>
              <a:ext uri="{FF2B5EF4-FFF2-40B4-BE49-F238E27FC236}">
                <a16:creationId xmlns:a16="http://schemas.microsoft.com/office/drawing/2014/main" id="{3F02BEED-A8F6-4256-9539-4434694AA16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5EA1AA6-EE0B-48FD-A7DE-6CEE6A8C7DEB}"/>
              </a:ext>
            </a:extLst>
          </p:cNvPr>
          <p:cNvSpPr>
            <a:spLocks noGrp="1"/>
          </p:cNvSpPr>
          <p:nvPr>
            <p:ph type="sldNum" sz="quarter" idx="12"/>
          </p:nvPr>
        </p:nvSpPr>
        <p:spPr/>
        <p:txBody>
          <a:bodyPr/>
          <a:lstStyle/>
          <a:p>
            <a:fld id="{5EEB83C2-341F-4C28-A243-1C56DDDA54D3}" type="slidenum">
              <a:rPr lang="en-US" smtClean="0"/>
              <a:t>‹#›</a:t>
            </a:fld>
            <a:endParaRPr lang="en-US"/>
          </a:p>
        </p:txBody>
      </p:sp>
      <p:cxnSp>
        <p:nvCxnSpPr>
          <p:cNvPr id="8" name="Straight Connector 7">
            <a:extLst>
              <a:ext uri="{FF2B5EF4-FFF2-40B4-BE49-F238E27FC236}">
                <a16:creationId xmlns:a16="http://schemas.microsoft.com/office/drawing/2014/main" id="{B3F35B32-9A23-4805-94A6-96826D202139}"/>
              </a:ext>
            </a:extLst>
          </p:cNvPr>
          <p:cNvCxnSpPr>
            <a:cxnSpLocks/>
          </p:cNvCxnSpPr>
          <p:nvPr/>
        </p:nvCxnSpPr>
        <p:spPr>
          <a:xfrm flipH="1">
            <a:off x="571500" y="571500"/>
            <a:ext cx="11059811"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762BA7DA-3944-40D4-91CD-40CA24DBB79B}"/>
              </a:ext>
            </a:extLst>
          </p:cNvPr>
          <p:cNvCxnSpPr>
            <a:cxnSpLocks/>
          </p:cNvCxnSpPr>
          <p:nvPr/>
        </p:nvCxnSpPr>
        <p:spPr>
          <a:xfrm flipV="1">
            <a:off x="4419601" y="571500"/>
            <a:ext cx="0" cy="5715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8BEA0B78-39E7-4039-B8BE-4F425688C6DF}"/>
              </a:ext>
            </a:extLst>
          </p:cNvPr>
          <p:cNvCxnSpPr>
            <a:cxnSpLocks/>
          </p:cNvCxnSpPr>
          <p:nvPr/>
        </p:nvCxnSpPr>
        <p:spPr>
          <a:xfrm flipH="1">
            <a:off x="571501" y="2406845"/>
            <a:ext cx="38481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DD68B99C-0744-42EE-9713-AB0CEC3F5D85}"/>
              </a:ext>
            </a:extLst>
          </p:cNvPr>
          <p:cNvCxnSpPr>
            <a:cxnSpLocks/>
          </p:cNvCxnSpPr>
          <p:nvPr/>
        </p:nvCxnSpPr>
        <p:spPr>
          <a:xfrm flipH="1">
            <a:off x="577485" y="6283518"/>
            <a:ext cx="11059811"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01921387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912732-5D39-4B30-A499-D51BABC882EF}"/>
              </a:ext>
            </a:extLst>
          </p:cNvPr>
          <p:cNvSpPr>
            <a:spLocks noGrp="1"/>
          </p:cNvSpPr>
          <p:nvPr>
            <p:ph type="title"/>
          </p:nvPr>
        </p:nvSpPr>
        <p:spPr>
          <a:xfrm>
            <a:off x="571499" y="802204"/>
            <a:ext cx="3478787" cy="1408062"/>
          </a:xfrm>
        </p:spPr>
        <p:txBody>
          <a:bodyPr anchor="t"/>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3AF5AEC-77BC-4A52-8A56-C6479CA6A29D}"/>
              </a:ext>
            </a:extLst>
          </p:cNvPr>
          <p:cNvSpPr>
            <a:spLocks noGrp="1"/>
          </p:cNvSpPr>
          <p:nvPr>
            <p:ph type="pic" idx="1"/>
          </p:nvPr>
        </p:nvSpPr>
        <p:spPr>
          <a:xfrm>
            <a:off x="4723467" y="847384"/>
            <a:ext cx="6907844" cy="5216813"/>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860A9240-8762-4C7D-AF22-A844CB2EC871}"/>
              </a:ext>
            </a:extLst>
          </p:cNvPr>
          <p:cNvSpPr>
            <a:spLocks noGrp="1"/>
          </p:cNvSpPr>
          <p:nvPr>
            <p:ph type="body" sz="half" idx="2"/>
          </p:nvPr>
        </p:nvSpPr>
        <p:spPr>
          <a:xfrm>
            <a:off x="571498" y="2574906"/>
            <a:ext cx="3478787" cy="3435710"/>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19995685-E45D-4E74-8B78-D3B8E85C434D}"/>
              </a:ext>
            </a:extLst>
          </p:cNvPr>
          <p:cNvSpPr>
            <a:spLocks noGrp="1"/>
          </p:cNvSpPr>
          <p:nvPr>
            <p:ph type="dt" sz="half" idx="10"/>
          </p:nvPr>
        </p:nvSpPr>
        <p:spPr/>
        <p:txBody>
          <a:bodyPr/>
          <a:lstStyle/>
          <a:p>
            <a:fld id="{1C8322F6-1C60-46CF-968C-BC20E470F443}" type="datetimeFigureOut">
              <a:rPr lang="en-US" smtClean="0"/>
              <a:t>12/5/2022</a:t>
            </a:fld>
            <a:endParaRPr lang="en-US"/>
          </a:p>
        </p:txBody>
      </p:sp>
      <p:sp>
        <p:nvSpPr>
          <p:cNvPr id="6" name="Footer Placeholder 5">
            <a:extLst>
              <a:ext uri="{FF2B5EF4-FFF2-40B4-BE49-F238E27FC236}">
                <a16:creationId xmlns:a16="http://schemas.microsoft.com/office/drawing/2014/main" id="{321FCBA3-0FF5-47C2-901A-645F6185D24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B030381-5320-46AD-A0B9-7C04B3E5A202}"/>
              </a:ext>
            </a:extLst>
          </p:cNvPr>
          <p:cNvSpPr>
            <a:spLocks noGrp="1"/>
          </p:cNvSpPr>
          <p:nvPr>
            <p:ph type="sldNum" sz="quarter" idx="12"/>
          </p:nvPr>
        </p:nvSpPr>
        <p:spPr/>
        <p:txBody>
          <a:bodyPr/>
          <a:lstStyle/>
          <a:p>
            <a:fld id="{5EEB83C2-341F-4C28-A243-1C56DDDA54D3}" type="slidenum">
              <a:rPr lang="en-US" smtClean="0"/>
              <a:t>‹#›</a:t>
            </a:fld>
            <a:endParaRPr lang="en-US"/>
          </a:p>
        </p:txBody>
      </p:sp>
      <p:cxnSp>
        <p:nvCxnSpPr>
          <p:cNvPr id="8" name="Straight Connector 7">
            <a:extLst>
              <a:ext uri="{FF2B5EF4-FFF2-40B4-BE49-F238E27FC236}">
                <a16:creationId xmlns:a16="http://schemas.microsoft.com/office/drawing/2014/main" id="{5357A432-D933-402A-8657-216EE20450EE}"/>
              </a:ext>
            </a:extLst>
          </p:cNvPr>
          <p:cNvCxnSpPr>
            <a:cxnSpLocks/>
          </p:cNvCxnSpPr>
          <p:nvPr/>
        </p:nvCxnSpPr>
        <p:spPr>
          <a:xfrm flipH="1">
            <a:off x="571500" y="571500"/>
            <a:ext cx="11059811"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1B1E0F3-D71B-436F-A10B-B6EA7125F684}"/>
              </a:ext>
            </a:extLst>
          </p:cNvPr>
          <p:cNvCxnSpPr>
            <a:cxnSpLocks/>
          </p:cNvCxnSpPr>
          <p:nvPr/>
        </p:nvCxnSpPr>
        <p:spPr>
          <a:xfrm flipV="1">
            <a:off x="4419601" y="571500"/>
            <a:ext cx="0" cy="5715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BDEE64F5-2B48-4A2E-BA5E-1D37F1A7C9A3}"/>
              </a:ext>
            </a:extLst>
          </p:cNvPr>
          <p:cNvCxnSpPr>
            <a:cxnSpLocks/>
          </p:cNvCxnSpPr>
          <p:nvPr/>
        </p:nvCxnSpPr>
        <p:spPr>
          <a:xfrm flipH="1">
            <a:off x="571501" y="2406845"/>
            <a:ext cx="38481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099BF9AA-A2C8-4233-B597-EB11C6D6A0E0}"/>
              </a:ext>
            </a:extLst>
          </p:cNvPr>
          <p:cNvCxnSpPr>
            <a:cxnSpLocks/>
          </p:cNvCxnSpPr>
          <p:nvPr/>
        </p:nvCxnSpPr>
        <p:spPr>
          <a:xfrm flipH="1">
            <a:off x="577485" y="6283518"/>
            <a:ext cx="11059811"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09519133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59E1467D-9ED1-4211-A71E-41C91C755C9D}"/>
              </a:ext>
            </a:extLst>
          </p:cNvPr>
          <p:cNvSpPr>
            <a:spLocks noGrp="1"/>
          </p:cNvSpPr>
          <p:nvPr>
            <p:ph type="title"/>
          </p:nvPr>
        </p:nvSpPr>
        <p:spPr>
          <a:xfrm>
            <a:off x="571500" y="689289"/>
            <a:ext cx="11049000" cy="1084101"/>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31F8A6A1-C9C7-4FDF-B4DA-1E86B6A355F8}"/>
              </a:ext>
            </a:extLst>
          </p:cNvPr>
          <p:cNvSpPr>
            <a:spLocks noGrp="1"/>
          </p:cNvSpPr>
          <p:nvPr>
            <p:ph type="body" idx="1"/>
          </p:nvPr>
        </p:nvSpPr>
        <p:spPr>
          <a:xfrm>
            <a:off x="571499" y="2075688"/>
            <a:ext cx="11059811" cy="3818082"/>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AACC44A-C635-4CD0-90E9-D9503AF4CCF2}"/>
              </a:ext>
            </a:extLst>
          </p:cNvPr>
          <p:cNvSpPr>
            <a:spLocks noGrp="1"/>
          </p:cNvSpPr>
          <p:nvPr>
            <p:ph type="dt" sz="half" idx="2"/>
          </p:nvPr>
        </p:nvSpPr>
        <p:spPr>
          <a:xfrm>
            <a:off x="8036732" y="6397103"/>
            <a:ext cx="3091928" cy="365125"/>
          </a:xfrm>
          <a:prstGeom prst="rect">
            <a:avLst/>
          </a:prstGeom>
        </p:spPr>
        <p:txBody>
          <a:bodyPr vert="horz" lIns="91440" tIns="45720" rIns="91440" bIns="45720" rtlCol="0" anchor="ctr"/>
          <a:lstStyle>
            <a:lvl1pPr algn="r">
              <a:defRPr sz="800" cap="all" spc="200" baseline="0">
                <a:solidFill>
                  <a:schemeClr val="tx1"/>
                </a:solidFill>
              </a:defRPr>
            </a:lvl1pPr>
          </a:lstStyle>
          <a:p>
            <a:fld id="{1C8322F6-1C60-46CF-968C-BC20E470F443}" type="datetimeFigureOut">
              <a:rPr lang="en-US" smtClean="0"/>
              <a:t>12/5/2022</a:t>
            </a:fld>
            <a:endParaRPr lang="en-US"/>
          </a:p>
        </p:txBody>
      </p:sp>
      <p:sp>
        <p:nvSpPr>
          <p:cNvPr id="5" name="Footer Placeholder 4">
            <a:extLst>
              <a:ext uri="{FF2B5EF4-FFF2-40B4-BE49-F238E27FC236}">
                <a16:creationId xmlns:a16="http://schemas.microsoft.com/office/drawing/2014/main" id="{58ABF682-1A47-492C-81E3-9DB0A50ECB1F}"/>
              </a:ext>
            </a:extLst>
          </p:cNvPr>
          <p:cNvSpPr>
            <a:spLocks noGrp="1"/>
          </p:cNvSpPr>
          <p:nvPr>
            <p:ph type="ftr" sz="quarter" idx="3"/>
          </p:nvPr>
        </p:nvSpPr>
        <p:spPr>
          <a:xfrm>
            <a:off x="475782" y="6397103"/>
            <a:ext cx="4114800" cy="365125"/>
          </a:xfrm>
          <a:prstGeom prst="rect">
            <a:avLst/>
          </a:prstGeom>
        </p:spPr>
        <p:txBody>
          <a:bodyPr vert="horz" lIns="91440" tIns="45720" rIns="91440" bIns="45720" rtlCol="0" anchor="ctr"/>
          <a:lstStyle>
            <a:lvl1pPr algn="l">
              <a:defRPr sz="800" cap="all" spc="200" baseline="0">
                <a:solidFill>
                  <a:schemeClr val="tx1"/>
                </a:solidFill>
              </a:defRPr>
            </a:lvl1pPr>
          </a:lstStyle>
          <a:p>
            <a:endParaRPr lang="en-US"/>
          </a:p>
        </p:txBody>
      </p:sp>
      <p:sp>
        <p:nvSpPr>
          <p:cNvPr id="6" name="Slide Number Placeholder 5">
            <a:extLst>
              <a:ext uri="{FF2B5EF4-FFF2-40B4-BE49-F238E27FC236}">
                <a16:creationId xmlns:a16="http://schemas.microsoft.com/office/drawing/2014/main" id="{6CCC814B-9105-44ED-98A9-D326B2E2605C}"/>
              </a:ext>
            </a:extLst>
          </p:cNvPr>
          <p:cNvSpPr>
            <a:spLocks noGrp="1"/>
          </p:cNvSpPr>
          <p:nvPr>
            <p:ph type="sldNum" sz="quarter" idx="4"/>
          </p:nvPr>
        </p:nvSpPr>
        <p:spPr>
          <a:xfrm>
            <a:off x="11024553" y="6397103"/>
            <a:ext cx="700775" cy="365125"/>
          </a:xfrm>
          <a:prstGeom prst="rect">
            <a:avLst/>
          </a:prstGeom>
        </p:spPr>
        <p:txBody>
          <a:bodyPr vert="horz" lIns="91440" tIns="45720" rIns="91440" bIns="45720" rtlCol="0" anchor="ctr"/>
          <a:lstStyle>
            <a:lvl1pPr algn="r">
              <a:defRPr sz="800">
                <a:solidFill>
                  <a:schemeClr val="tx1"/>
                </a:solidFill>
              </a:defRPr>
            </a:lvl1pPr>
          </a:lstStyle>
          <a:p>
            <a:fld id="{5EEB83C2-341F-4C28-A243-1C56DDDA54D3}" type="slidenum">
              <a:rPr lang="en-US" smtClean="0"/>
              <a:t>‹#›</a:t>
            </a:fld>
            <a:endParaRPr lang="en-US"/>
          </a:p>
        </p:txBody>
      </p:sp>
      <p:cxnSp>
        <p:nvCxnSpPr>
          <p:cNvPr id="20" name="Straight Connector 19">
            <a:extLst>
              <a:ext uri="{FF2B5EF4-FFF2-40B4-BE49-F238E27FC236}">
                <a16:creationId xmlns:a16="http://schemas.microsoft.com/office/drawing/2014/main" id="{A6814345-41DE-42C5-8657-66C1417DF81A}"/>
              </a:ext>
            </a:extLst>
          </p:cNvPr>
          <p:cNvCxnSpPr>
            <a:cxnSpLocks/>
          </p:cNvCxnSpPr>
          <p:nvPr/>
        </p:nvCxnSpPr>
        <p:spPr>
          <a:xfrm flipH="1">
            <a:off x="566094" y="6286347"/>
            <a:ext cx="11059811"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 name="Straight Connector 7">
            <a:extLst>
              <a:ext uri="{FF2B5EF4-FFF2-40B4-BE49-F238E27FC236}">
                <a16:creationId xmlns:a16="http://schemas.microsoft.com/office/drawing/2014/main" id="{7E68E419-3727-4F5E-8840-AF149B33B0B7}"/>
              </a:ext>
            </a:extLst>
          </p:cNvPr>
          <p:cNvCxnSpPr>
            <a:cxnSpLocks/>
          </p:cNvCxnSpPr>
          <p:nvPr/>
        </p:nvCxnSpPr>
        <p:spPr>
          <a:xfrm flipH="1">
            <a:off x="577485" y="1883336"/>
            <a:ext cx="11059811"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0519B6EC-D7AE-452F-8D0C-D11BD3377F3E}"/>
              </a:ext>
            </a:extLst>
          </p:cNvPr>
          <p:cNvCxnSpPr>
            <a:cxnSpLocks/>
          </p:cNvCxnSpPr>
          <p:nvPr/>
        </p:nvCxnSpPr>
        <p:spPr>
          <a:xfrm flipH="1">
            <a:off x="577485" y="571500"/>
            <a:ext cx="11059811"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626495890"/>
      </p:ext>
    </p:extLst>
  </p:cSld>
  <p:clrMap bg1="lt1" tx1="dk1" bg2="lt2" tx2="dk2" accent1="accent1" accent2="accent2" accent3="accent3" accent4="accent4" accent5="accent5" accent6="accent6" hlink="hlink" folHlink="folHlink"/>
  <p:sldLayoutIdLst>
    <p:sldLayoutId id="2147483740" r:id="rId1"/>
    <p:sldLayoutId id="2147483741" r:id="rId2"/>
    <p:sldLayoutId id="2147483742" r:id="rId3"/>
    <p:sldLayoutId id="2147483743" r:id="rId4"/>
    <p:sldLayoutId id="2147483744" r:id="rId5"/>
    <p:sldLayoutId id="2147483750" r:id="rId6"/>
    <p:sldLayoutId id="2147483745" r:id="rId7"/>
    <p:sldLayoutId id="2147483746" r:id="rId8"/>
    <p:sldLayoutId id="2147483747" r:id="rId9"/>
    <p:sldLayoutId id="2147483749" r:id="rId10"/>
    <p:sldLayoutId id="2147483748" r:id="rId11"/>
  </p:sldLayoutIdLst>
  <p:txStyles>
    <p:titleStyle>
      <a:lvl1pPr algn="l" defTabSz="914400" rtl="0" eaLnBrk="1" latinLnBrk="0" hangingPunct="1">
        <a:lnSpc>
          <a:spcPct val="90000"/>
        </a:lnSpc>
        <a:spcBef>
          <a:spcPct val="0"/>
        </a:spcBef>
        <a:buNone/>
        <a:defRPr sz="4000" kern="1200" spc="-100" baseline="0">
          <a:solidFill>
            <a:schemeClr val="tx1"/>
          </a:solidFill>
          <a:latin typeface="Batang" panose="02030600000101010101" pitchFamily="18" charset="-127"/>
          <a:ea typeface="Batang" panose="02030600000101010101" pitchFamily="18" charset="-127"/>
          <a:cs typeface="+mj-cs"/>
        </a:defRPr>
      </a:lvl1pPr>
    </p:titleStyle>
    <p:bodyStyle>
      <a:lvl1pPr marL="228600" indent="-228600" algn="l" defTabSz="914400" rtl="0" eaLnBrk="1" latinLnBrk="0" hangingPunct="1">
        <a:lnSpc>
          <a:spcPct val="120000"/>
        </a:lnSpc>
        <a:spcBef>
          <a:spcPts val="1000"/>
        </a:spcBef>
        <a:buSzPct val="80000"/>
        <a:buFont typeface="Arial" panose="020B0604020202020204" pitchFamily="34" charset="0"/>
        <a:buChar char="•"/>
        <a:defRPr sz="2000" kern="1200">
          <a:solidFill>
            <a:schemeClr val="tx1"/>
          </a:solidFill>
          <a:latin typeface="+mn-lt"/>
          <a:ea typeface="+mn-ea"/>
          <a:cs typeface="+mn-cs"/>
        </a:defRPr>
      </a:lvl1pPr>
      <a:lvl2pPr marL="457200" indent="-228600" algn="l" defTabSz="914400" rtl="0" eaLnBrk="1" latinLnBrk="0" hangingPunct="1">
        <a:lnSpc>
          <a:spcPct val="120000"/>
        </a:lnSpc>
        <a:spcBef>
          <a:spcPts val="500"/>
        </a:spcBef>
        <a:buSzPct val="80000"/>
        <a:buFont typeface="Avenir Next LT Pro Light" panose="020B0304020202020204" pitchFamily="34" charset="0"/>
        <a:buChar char="–"/>
        <a:defRPr sz="1800" kern="1200">
          <a:solidFill>
            <a:schemeClr val="tx1"/>
          </a:solidFill>
          <a:latin typeface="+mn-lt"/>
          <a:ea typeface="+mn-ea"/>
          <a:cs typeface="+mn-cs"/>
        </a:defRPr>
      </a:lvl2pPr>
      <a:lvl3pPr marL="731520" indent="-228600" algn="l" defTabSz="914400" rtl="0" eaLnBrk="1" latinLnBrk="0" hangingPunct="1">
        <a:lnSpc>
          <a:spcPct val="120000"/>
        </a:lnSpc>
        <a:spcBef>
          <a:spcPts val="500"/>
        </a:spcBef>
        <a:buSzPct val="80000"/>
        <a:buFont typeface="Arial" panose="020B0604020202020204" pitchFamily="34" charset="0"/>
        <a:buChar char="•"/>
        <a:defRPr sz="1600" kern="1200">
          <a:solidFill>
            <a:schemeClr val="tx1"/>
          </a:solidFill>
          <a:latin typeface="+mn-lt"/>
          <a:ea typeface="+mn-ea"/>
          <a:cs typeface="+mn-cs"/>
        </a:defRPr>
      </a:lvl3pPr>
      <a:lvl4pPr marL="1005840" indent="-228600" algn="l" defTabSz="914400" rtl="0" eaLnBrk="1" latinLnBrk="0" hangingPunct="1">
        <a:lnSpc>
          <a:spcPct val="120000"/>
        </a:lnSpc>
        <a:spcBef>
          <a:spcPts val="500"/>
        </a:spcBef>
        <a:buSzPct val="80000"/>
        <a:buFont typeface="Avenir Next LT Pro Light" panose="020B0304020202020204" pitchFamily="34" charset="0"/>
        <a:buChar char="–"/>
        <a:defRPr sz="1400" kern="1200">
          <a:solidFill>
            <a:schemeClr val="tx1"/>
          </a:solidFill>
          <a:latin typeface="+mn-lt"/>
          <a:ea typeface="+mn-ea"/>
          <a:cs typeface="+mn-cs"/>
        </a:defRPr>
      </a:lvl4pPr>
      <a:lvl5pPr marL="1280160" indent="-228600" algn="l" defTabSz="914400" rtl="0" eaLnBrk="1" latinLnBrk="0" hangingPunct="1">
        <a:lnSpc>
          <a:spcPct val="120000"/>
        </a:lnSpc>
        <a:spcBef>
          <a:spcPts val="500"/>
        </a:spcBef>
        <a:buSzPct val="80000"/>
        <a:buFont typeface="Arial" panose="020B0604020202020204" pitchFamily="34" charset="0"/>
        <a:buChar char="•"/>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3.jpeg"/><Relationship Id="rId4" Type="http://schemas.openxmlformats.org/officeDocument/2006/relationships/image" Target="../media/image2.svg"/></Relationships>
</file>

<file path=ppt/slides/_rels/slide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0.xml"/><Relationship Id="rId1" Type="http://schemas.openxmlformats.org/officeDocument/2006/relationships/slideLayout" Target="../slideLayouts/slideLayout2.xml"/><Relationship Id="rId4" Type="http://schemas.openxmlformats.org/officeDocument/2006/relationships/image" Target="../media/image2.svg"/></Relationships>
</file>

<file path=ppt/slides/_rels/slide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1.xml"/><Relationship Id="rId1" Type="http://schemas.openxmlformats.org/officeDocument/2006/relationships/slideLayout" Target="../slideLayouts/slideLayout2.xml"/><Relationship Id="rId4" Type="http://schemas.openxmlformats.org/officeDocument/2006/relationships/image" Target="../media/image2.svg"/></Relationships>
</file>

<file path=ppt/slides/_rels/slide1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2.xml"/><Relationship Id="rId1" Type="http://schemas.openxmlformats.org/officeDocument/2006/relationships/slideLayout" Target="../slideLayouts/slideLayout2.xml"/><Relationship Id="rId4" Type="http://schemas.openxmlformats.org/officeDocument/2006/relationships/image" Target="../media/image2.svg"/></Relationships>
</file>

<file path=ppt/slides/_rels/slide1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3.xml"/><Relationship Id="rId1" Type="http://schemas.openxmlformats.org/officeDocument/2006/relationships/slideLayout" Target="../slideLayouts/slideLayout2.xml"/><Relationship Id="rId4" Type="http://schemas.openxmlformats.org/officeDocument/2006/relationships/image" Target="../media/image2.svg"/></Relationships>
</file>

<file path=ppt/slides/_rels/slide14.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 Id="rId5" Type="http://schemas.openxmlformats.org/officeDocument/2006/relationships/image" Target="../media/image9.svg"/><Relationship Id="rId4" Type="http://schemas.openxmlformats.org/officeDocument/2006/relationships/image" Target="../media/image8.png"/></Relationships>
</file>

<file path=ppt/slides/_rels/slide15.xml.rels><?xml version="1.0" encoding="UTF-8" standalone="yes"?>
<Relationships xmlns="http://schemas.openxmlformats.org/package/2006/relationships"><Relationship Id="rId2" Type="http://schemas.openxmlformats.org/officeDocument/2006/relationships/hyperlink" Target="https://www.nps.gov/articles/what-is-white-nose-syndrome.htm" TargetMode="External"/><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openxmlformats.org/officeDocument/2006/relationships/hyperlink" Target="https://www.whitenosesyndrome.org/static-page/how-you-can-help" TargetMode="External"/><Relationship Id="rId2" Type="http://schemas.openxmlformats.org/officeDocument/2006/relationships/hyperlink" Target="https://onlinelibrary.wiley.com/doi/full/10.1002/ece3.7195" TargetMode="External"/><Relationship Id="rId1" Type="http://schemas.openxmlformats.org/officeDocument/2006/relationships/slideLayout" Target="../slideLayouts/slideLayout7.xml"/><Relationship Id="rId5" Type="http://schemas.openxmlformats.org/officeDocument/2006/relationships/hyperlink" Target="https://go-gale-com.esf.idm.oclc.org/ps/i.do?p=AONE&amp;u=sunycesfsc&amp;v=2.1&amp;it=r&amp;id=GALE%7CA615830739&amp;inPS=true&amp;linkSource=interlink&amp;sid=bookmark-AONE" TargetMode="External"/><Relationship Id="rId4" Type="http://schemas.openxmlformats.org/officeDocument/2006/relationships/hyperlink" Target="https://www.usda.gov/media/blog/2014/03/25/research-public-can-help-bats-survive-white-nose-syndrome" TargetMode="Externa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2.svg"/></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2.xml"/><Relationship Id="rId5" Type="http://schemas.openxmlformats.org/officeDocument/2006/relationships/image" Target="../media/image4.jpeg"/><Relationship Id="rId4" Type="http://schemas.openxmlformats.org/officeDocument/2006/relationships/image" Target="../media/image2.sv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video" Target="../media/media1.mov"/><Relationship Id="rId1" Type="http://schemas.microsoft.com/office/2007/relationships/media" Target="../media/media1.mov"/><Relationship Id="rId5" Type="http://schemas.openxmlformats.org/officeDocument/2006/relationships/image" Target="../media/image5.png"/><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2.svg"/></Relationships>
</file>

<file path=ppt/slides/_rels/slide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6.xml"/><Relationship Id="rId1" Type="http://schemas.openxmlformats.org/officeDocument/2006/relationships/slideLayout" Target="../slideLayouts/slideLayout2.xml"/><Relationship Id="rId5" Type="http://schemas.openxmlformats.org/officeDocument/2006/relationships/image" Target="../media/image6.jpeg"/><Relationship Id="rId4" Type="http://schemas.openxmlformats.org/officeDocument/2006/relationships/image" Target="../media/image2.svg"/></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7.xml"/><Relationship Id="rId1" Type="http://schemas.openxmlformats.org/officeDocument/2006/relationships/slideLayout" Target="../slideLayouts/slideLayout2.xml"/><Relationship Id="rId5" Type="http://schemas.openxmlformats.org/officeDocument/2006/relationships/image" Target="../media/image7.jpeg"/><Relationship Id="rId4" Type="http://schemas.openxmlformats.org/officeDocument/2006/relationships/image" Target="../media/image2.svg"/></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image" Target="../media/image2.svg"/></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image" Target="../media/image2.sv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7D2EF33D-68BD-428C-B26E-2F4962407A1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782" y="0"/>
            <a:ext cx="12198783"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C76B682-4322-7775-6EA2-E4B53A9DF66F}"/>
              </a:ext>
            </a:extLst>
          </p:cNvPr>
          <p:cNvSpPr>
            <a:spLocks noGrp="1"/>
          </p:cNvSpPr>
          <p:nvPr>
            <p:ph type="ctrTitle"/>
          </p:nvPr>
        </p:nvSpPr>
        <p:spPr>
          <a:xfrm>
            <a:off x="521208" y="822961"/>
            <a:ext cx="5003290" cy="4282440"/>
          </a:xfrm>
        </p:spPr>
        <p:txBody>
          <a:bodyPr>
            <a:normAutofit/>
          </a:bodyPr>
          <a:lstStyle/>
          <a:p>
            <a:r>
              <a:rPr lang="en-US" b="1">
                <a:latin typeface="+mj-lt"/>
                <a:ea typeface="Batang"/>
                <a:cs typeface="Times New Roman"/>
              </a:rPr>
              <a:t>The Future of White Nose Syndrome in North America</a:t>
            </a:r>
          </a:p>
        </p:txBody>
      </p:sp>
      <p:sp>
        <p:nvSpPr>
          <p:cNvPr id="3" name="Subtitle 2">
            <a:extLst>
              <a:ext uri="{FF2B5EF4-FFF2-40B4-BE49-F238E27FC236}">
                <a16:creationId xmlns:a16="http://schemas.microsoft.com/office/drawing/2014/main" id="{116B329C-8077-F514-C2C6-F4D30261D64B}"/>
              </a:ext>
            </a:extLst>
          </p:cNvPr>
          <p:cNvSpPr>
            <a:spLocks noGrp="1"/>
          </p:cNvSpPr>
          <p:nvPr>
            <p:ph type="subTitle" idx="1"/>
          </p:nvPr>
        </p:nvSpPr>
        <p:spPr>
          <a:xfrm>
            <a:off x="539496" y="4886530"/>
            <a:ext cx="5035572" cy="1013105"/>
          </a:xfrm>
        </p:spPr>
        <p:txBody>
          <a:bodyPr anchor="b">
            <a:normAutofit/>
          </a:bodyPr>
          <a:lstStyle/>
          <a:p>
            <a:r>
              <a:rPr lang="en-US">
                <a:latin typeface="Times New Roman" panose="02020603050405020304" pitchFamily="18" charset="0"/>
                <a:cs typeface="Times New Roman" panose="02020603050405020304" pitchFamily="18" charset="0"/>
              </a:rPr>
              <a:t>Hannah Ashe, Ava </a:t>
            </a:r>
            <a:r>
              <a:rPr lang="en-US" err="1">
                <a:latin typeface="Times New Roman" panose="02020603050405020304" pitchFamily="18" charset="0"/>
                <a:cs typeface="Times New Roman" panose="02020603050405020304" pitchFamily="18" charset="0"/>
              </a:rPr>
              <a:t>Canterino</a:t>
            </a:r>
            <a:r>
              <a:rPr lang="en-US">
                <a:latin typeface="Times New Roman" panose="02020603050405020304" pitchFamily="18" charset="0"/>
                <a:cs typeface="Times New Roman" panose="02020603050405020304" pitchFamily="18" charset="0"/>
              </a:rPr>
              <a:t>, McKenzie </a:t>
            </a:r>
            <a:r>
              <a:rPr lang="en-US" err="1">
                <a:latin typeface="Times New Roman" panose="02020603050405020304" pitchFamily="18" charset="0"/>
                <a:cs typeface="Times New Roman" panose="02020603050405020304" pitchFamily="18" charset="0"/>
              </a:rPr>
              <a:t>Hagenbuch</a:t>
            </a:r>
            <a:r>
              <a:rPr lang="en-US">
                <a:latin typeface="Times New Roman" panose="02020603050405020304" pitchFamily="18" charset="0"/>
                <a:cs typeface="Times New Roman" panose="02020603050405020304" pitchFamily="18" charset="0"/>
              </a:rPr>
              <a:t>, Tyler Hills, Megan Walters</a:t>
            </a:r>
          </a:p>
        </p:txBody>
      </p:sp>
      <p:cxnSp>
        <p:nvCxnSpPr>
          <p:cNvPr id="12" name="Straight Connector 11">
            <a:extLst>
              <a:ext uri="{FF2B5EF4-FFF2-40B4-BE49-F238E27FC236}">
                <a16:creationId xmlns:a16="http://schemas.microsoft.com/office/drawing/2014/main" id="{BB0822C5-45F8-48C5-867F-0DE853868476}"/>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6629400" y="573488"/>
            <a:ext cx="0" cy="5717041"/>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A91E38C7-3164-416B-A453-D3B6F612D325}"/>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577175" y="571500"/>
            <a:ext cx="11054799"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pic>
        <p:nvPicPr>
          <p:cNvPr id="5" name="Graphic 4" descr="Bats with solid fill">
            <a:extLst>
              <a:ext uri="{FF2B5EF4-FFF2-40B4-BE49-F238E27FC236}">
                <a16:creationId xmlns:a16="http://schemas.microsoft.com/office/drawing/2014/main" id="{AFD00FB3-A99E-1CEF-6521-259C99E125F0}"/>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4614544" y="753112"/>
            <a:ext cx="1920121" cy="1920121"/>
          </a:xfrm>
          <a:prstGeom prst="rect">
            <a:avLst/>
          </a:prstGeom>
        </p:spPr>
      </p:pic>
      <p:cxnSp>
        <p:nvCxnSpPr>
          <p:cNvPr id="16" name="Straight Connector 15">
            <a:extLst>
              <a:ext uri="{FF2B5EF4-FFF2-40B4-BE49-F238E27FC236}">
                <a16:creationId xmlns:a16="http://schemas.microsoft.com/office/drawing/2014/main" id="{EC3B131B-2BD8-4155-8C64-85668842E2E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584291" y="6287701"/>
            <a:ext cx="11023419"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pic>
        <p:nvPicPr>
          <p:cNvPr id="1028" name="Picture 4" descr="Little Brown Bat">
            <a:extLst>
              <a:ext uri="{FF2B5EF4-FFF2-40B4-BE49-F238E27FC236}">
                <a16:creationId xmlns:a16="http://schemas.microsoft.com/office/drawing/2014/main" id="{EEB94458-630E-4032-BF13-0B1B1D02BB0C}"/>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174470" y="1248319"/>
            <a:ext cx="4332084" cy="4361361"/>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D1FFB393-367D-309D-DF02-1C8946EF0447}"/>
              </a:ext>
            </a:extLst>
          </p:cNvPr>
          <p:cNvSpPr txBox="1"/>
          <p:nvPr/>
        </p:nvSpPr>
        <p:spPr>
          <a:xfrm>
            <a:off x="8549932" y="5632003"/>
            <a:ext cx="3102572" cy="307777"/>
          </a:xfrm>
          <a:prstGeom prst="rect">
            <a:avLst/>
          </a:prstGeom>
          <a:noFill/>
        </p:spPr>
        <p:txBody>
          <a:bodyPr wrap="square" rtlCol="0">
            <a:spAutoFit/>
          </a:bodyPr>
          <a:lstStyle/>
          <a:p>
            <a:r>
              <a:rPr lang="en-US" sz="1400">
                <a:latin typeface="+mj-lt"/>
              </a:rPr>
              <a:t>(Courtesy of </a:t>
            </a:r>
            <a:r>
              <a:rPr lang="en-US" sz="1400" err="1">
                <a:latin typeface="+mj-lt"/>
              </a:rPr>
              <a:t>Abbel</a:t>
            </a:r>
            <a:r>
              <a:rPr lang="en-US" sz="1400">
                <a:latin typeface="+mj-lt"/>
              </a:rPr>
              <a:t> Pest Control)</a:t>
            </a:r>
          </a:p>
        </p:txBody>
      </p:sp>
    </p:spTree>
    <p:extLst>
      <p:ext uri="{BB962C8B-B14F-4D97-AF65-F5344CB8AC3E}">
        <p14:creationId xmlns:p14="http://schemas.microsoft.com/office/powerpoint/2010/main" val="308128829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063B7D-DC18-C798-DF8D-EB37819FA146}"/>
              </a:ext>
            </a:extLst>
          </p:cNvPr>
          <p:cNvSpPr>
            <a:spLocks noGrp="1"/>
          </p:cNvSpPr>
          <p:nvPr>
            <p:ph type="title"/>
          </p:nvPr>
        </p:nvSpPr>
        <p:spPr/>
        <p:txBody>
          <a:bodyPr>
            <a:normAutofit fontScale="90000"/>
          </a:bodyPr>
          <a:lstStyle/>
          <a:p>
            <a:r>
              <a:rPr lang="en-US" b="1"/>
              <a:t>Use of UVA and UVB Lights: </a:t>
            </a:r>
            <a:br>
              <a:rPr lang="en-US" b="1"/>
            </a:br>
            <a:r>
              <a:rPr lang="en-US" b="1"/>
              <a:t>How It Works</a:t>
            </a:r>
          </a:p>
        </p:txBody>
      </p:sp>
      <p:sp>
        <p:nvSpPr>
          <p:cNvPr id="3" name="Content Placeholder 2">
            <a:extLst>
              <a:ext uri="{FF2B5EF4-FFF2-40B4-BE49-F238E27FC236}">
                <a16:creationId xmlns:a16="http://schemas.microsoft.com/office/drawing/2014/main" id="{1EDE696B-5E27-6283-CA66-FE8F38681997}"/>
              </a:ext>
            </a:extLst>
          </p:cNvPr>
          <p:cNvSpPr>
            <a:spLocks noGrp="1"/>
          </p:cNvSpPr>
          <p:nvPr>
            <p:ph idx="1"/>
          </p:nvPr>
        </p:nvSpPr>
        <p:spPr>
          <a:xfrm>
            <a:off x="571499" y="2075688"/>
            <a:ext cx="11059811" cy="3400079"/>
          </a:xfrm>
        </p:spPr>
        <p:txBody>
          <a:bodyPr/>
          <a:lstStyle/>
          <a:p>
            <a:r>
              <a:rPr lang="en-US" err="1"/>
              <a:t>Methoxsalen</a:t>
            </a:r>
            <a:r>
              <a:rPr lang="en-US"/>
              <a:t> inserts itself between the strands of DNA, and when activated by UVA light, it causes covalent cross-linking of the DNA.</a:t>
            </a:r>
          </a:p>
          <a:p>
            <a:r>
              <a:rPr lang="en-US"/>
              <a:t>This prevents the replication and transcription of DNA, which prevents the </a:t>
            </a:r>
            <a:r>
              <a:rPr lang="en-US" i="1"/>
              <a:t>P. </a:t>
            </a:r>
            <a:r>
              <a:rPr lang="en-US" i="1" err="1"/>
              <a:t>destructans</a:t>
            </a:r>
            <a:r>
              <a:rPr lang="en-US" i="1"/>
              <a:t> </a:t>
            </a:r>
            <a:r>
              <a:rPr lang="en-US"/>
              <a:t>from reproducing.</a:t>
            </a:r>
          </a:p>
          <a:p>
            <a:r>
              <a:rPr lang="en-US"/>
              <a:t>If put into practice, the </a:t>
            </a:r>
            <a:r>
              <a:rPr lang="en-US" err="1"/>
              <a:t>methoxsalen</a:t>
            </a:r>
            <a:r>
              <a:rPr lang="en-US"/>
              <a:t> would be added to the bats’ food sources, and the caves would be illuminated with portable UVA or UVB lights to kill the </a:t>
            </a:r>
            <a:r>
              <a:rPr lang="en-US" i="1"/>
              <a:t>P. </a:t>
            </a:r>
            <a:r>
              <a:rPr lang="en-US" i="1" err="1"/>
              <a:t>destructans</a:t>
            </a:r>
            <a:r>
              <a:rPr lang="en-US"/>
              <a:t> spores.</a:t>
            </a:r>
          </a:p>
          <a:p>
            <a:r>
              <a:rPr lang="en-US"/>
              <a:t>This study shows that the use of a psoralen such as </a:t>
            </a:r>
            <a:r>
              <a:rPr lang="en-US" err="1"/>
              <a:t>methoxsalen</a:t>
            </a:r>
            <a:r>
              <a:rPr lang="en-US"/>
              <a:t> combined with the use of UVA and UVB lights could be a promising method of preventing the spread of WNS.</a:t>
            </a:r>
          </a:p>
        </p:txBody>
      </p:sp>
      <p:pic>
        <p:nvPicPr>
          <p:cNvPr id="4" name="Graphic 3" descr="Bats with solid fill">
            <a:extLst>
              <a:ext uri="{FF2B5EF4-FFF2-40B4-BE49-F238E27FC236}">
                <a16:creationId xmlns:a16="http://schemas.microsoft.com/office/drawing/2014/main" id="{3FB261DC-D067-A70F-B2D8-03FA602D81DB}"/>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10239153" y="532382"/>
            <a:ext cx="1392157" cy="1392157"/>
          </a:xfrm>
          <a:prstGeom prst="rect">
            <a:avLst/>
          </a:prstGeom>
        </p:spPr>
      </p:pic>
      <p:sp>
        <p:nvSpPr>
          <p:cNvPr id="6" name="Footer Placeholder 5">
            <a:extLst>
              <a:ext uri="{FF2B5EF4-FFF2-40B4-BE49-F238E27FC236}">
                <a16:creationId xmlns:a16="http://schemas.microsoft.com/office/drawing/2014/main" id="{99981743-D4D6-06CD-0112-CA385B1678E0}"/>
              </a:ext>
            </a:extLst>
          </p:cNvPr>
          <p:cNvSpPr>
            <a:spLocks noGrp="1"/>
          </p:cNvSpPr>
          <p:nvPr>
            <p:ph type="ftr" sz="quarter" idx="11"/>
          </p:nvPr>
        </p:nvSpPr>
        <p:spPr/>
        <p:txBody>
          <a:bodyPr/>
          <a:lstStyle/>
          <a:p>
            <a:r>
              <a:rPr lang="en-US"/>
              <a:t>(Hartman 2022)</a:t>
            </a:r>
          </a:p>
        </p:txBody>
      </p:sp>
    </p:spTree>
    <p:extLst>
      <p:ext uri="{BB962C8B-B14F-4D97-AF65-F5344CB8AC3E}">
        <p14:creationId xmlns:p14="http://schemas.microsoft.com/office/powerpoint/2010/main" val="356178592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627CAC-9CA0-EE79-BEE1-3C9B1B820580}"/>
              </a:ext>
            </a:extLst>
          </p:cNvPr>
          <p:cNvSpPr>
            <a:spLocks noGrp="1"/>
          </p:cNvSpPr>
          <p:nvPr>
            <p:ph type="title"/>
          </p:nvPr>
        </p:nvSpPr>
        <p:spPr/>
        <p:txBody>
          <a:bodyPr/>
          <a:lstStyle/>
          <a:p>
            <a:r>
              <a:rPr lang="en-US" b="1"/>
              <a:t>What is Being Done: Public Involvement</a:t>
            </a:r>
          </a:p>
        </p:txBody>
      </p:sp>
      <p:sp>
        <p:nvSpPr>
          <p:cNvPr id="3" name="Content Placeholder 2">
            <a:extLst>
              <a:ext uri="{FF2B5EF4-FFF2-40B4-BE49-F238E27FC236}">
                <a16:creationId xmlns:a16="http://schemas.microsoft.com/office/drawing/2014/main" id="{B3431CD4-A6F6-1D32-A4AA-451D24083772}"/>
              </a:ext>
            </a:extLst>
          </p:cNvPr>
          <p:cNvSpPr>
            <a:spLocks noGrp="1"/>
          </p:cNvSpPr>
          <p:nvPr>
            <p:ph idx="1"/>
          </p:nvPr>
        </p:nvSpPr>
        <p:spPr/>
        <p:txBody>
          <a:bodyPr vert="horz" lIns="91440" tIns="45720" rIns="91440" bIns="45720" rtlCol="0" anchor="t">
            <a:normAutofit lnSpcReduction="10000"/>
          </a:bodyPr>
          <a:lstStyle/>
          <a:p>
            <a:r>
              <a:rPr lang="en-US" dirty="0"/>
              <a:t>Outreach to the public through agencies suggest what citizens may do to help combat WNS. Some suggestions include:</a:t>
            </a:r>
          </a:p>
          <a:p>
            <a:pPr lvl="1"/>
            <a:r>
              <a:rPr lang="en-US" dirty="0">
                <a:ea typeface="+mn-lt"/>
                <a:cs typeface="+mn-lt"/>
              </a:rPr>
              <a:t>Adhere to cave closures</a:t>
            </a:r>
            <a:r>
              <a:rPr lang="en-US">
                <a:ea typeface="+mn-lt"/>
                <a:cs typeface="+mn-lt"/>
              </a:rPr>
              <a:t> </a:t>
            </a:r>
            <a:endParaRPr lang="en-US"/>
          </a:p>
          <a:p>
            <a:pPr lvl="1"/>
            <a:r>
              <a:rPr lang="en-US" dirty="0"/>
              <a:t>Report bat sightings in your area</a:t>
            </a:r>
          </a:p>
          <a:p>
            <a:pPr lvl="1"/>
            <a:r>
              <a:rPr lang="en-US" dirty="0"/>
              <a:t>Plant pollinator garden</a:t>
            </a:r>
            <a:r>
              <a:rPr lang="en-US"/>
              <a:t> </a:t>
            </a:r>
            <a:endParaRPr lang="en-US" dirty="0"/>
          </a:p>
          <a:p>
            <a:pPr lvl="1"/>
            <a:r>
              <a:rPr lang="en-US" dirty="0"/>
              <a:t>Clean shoes and gear before and after entering caves</a:t>
            </a:r>
          </a:p>
          <a:p>
            <a:pPr lvl="1"/>
            <a:r>
              <a:rPr lang="en-US" dirty="0"/>
              <a:t>Report unusual behavior to state national resource agency</a:t>
            </a:r>
          </a:p>
          <a:p>
            <a:pPr lvl="1"/>
            <a:r>
              <a:rPr lang="en-US" dirty="0"/>
              <a:t>Don't disturb the bats</a:t>
            </a:r>
          </a:p>
          <a:p>
            <a:r>
              <a:rPr lang="en-US" dirty="0"/>
              <a:t>A widely recommended way the public may help is through the building and installation of bat houses.</a:t>
            </a:r>
          </a:p>
        </p:txBody>
      </p:sp>
      <p:pic>
        <p:nvPicPr>
          <p:cNvPr id="7" name="Graphic 6" descr="Bats with solid fill">
            <a:extLst>
              <a:ext uri="{FF2B5EF4-FFF2-40B4-BE49-F238E27FC236}">
                <a16:creationId xmlns:a16="http://schemas.microsoft.com/office/drawing/2014/main" id="{030DF038-109E-E9C1-ED19-387B4AAD280F}"/>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10239153" y="532382"/>
            <a:ext cx="1392157" cy="1392157"/>
          </a:xfrm>
          <a:prstGeom prst="rect">
            <a:avLst/>
          </a:prstGeom>
        </p:spPr>
      </p:pic>
      <p:sp>
        <p:nvSpPr>
          <p:cNvPr id="4" name="Footer Placeholder 3">
            <a:extLst>
              <a:ext uri="{FF2B5EF4-FFF2-40B4-BE49-F238E27FC236}">
                <a16:creationId xmlns:a16="http://schemas.microsoft.com/office/drawing/2014/main" id="{85ED5A36-86FE-BB0F-C84E-D272C7BFDB07}"/>
              </a:ext>
            </a:extLst>
          </p:cNvPr>
          <p:cNvSpPr>
            <a:spLocks noGrp="1"/>
          </p:cNvSpPr>
          <p:nvPr>
            <p:ph type="ftr" sz="quarter" idx="11"/>
          </p:nvPr>
        </p:nvSpPr>
        <p:spPr/>
        <p:txBody>
          <a:bodyPr/>
          <a:lstStyle/>
          <a:p>
            <a:r>
              <a:rPr lang="en-US"/>
              <a:t>(“How You Can Help” n.d.) (Sandeno 2017)</a:t>
            </a:r>
          </a:p>
        </p:txBody>
      </p:sp>
    </p:spTree>
    <p:extLst>
      <p:ext uri="{BB962C8B-B14F-4D97-AF65-F5344CB8AC3E}">
        <p14:creationId xmlns:p14="http://schemas.microsoft.com/office/powerpoint/2010/main" val="68181118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797A9F-DD64-07A6-309C-ED928BF83B4B}"/>
              </a:ext>
            </a:extLst>
          </p:cNvPr>
          <p:cNvSpPr>
            <a:spLocks noGrp="1"/>
          </p:cNvSpPr>
          <p:nvPr>
            <p:ph type="title"/>
          </p:nvPr>
        </p:nvSpPr>
        <p:spPr/>
        <p:txBody>
          <a:bodyPr/>
          <a:lstStyle/>
          <a:p>
            <a:r>
              <a:rPr lang="en-US" b="1"/>
              <a:t>The Future of WNS Management</a:t>
            </a:r>
          </a:p>
        </p:txBody>
      </p:sp>
      <p:sp>
        <p:nvSpPr>
          <p:cNvPr id="3" name="Content Placeholder 2">
            <a:extLst>
              <a:ext uri="{FF2B5EF4-FFF2-40B4-BE49-F238E27FC236}">
                <a16:creationId xmlns:a16="http://schemas.microsoft.com/office/drawing/2014/main" id="{D0B6E7C4-3849-73B6-8421-C89DF1775D17}"/>
              </a:ext>
            </a:extLst>
          </p:cNvPr>
          <p:cNvSpPr>
            <a:spLocks noGrp="1"/>
          </p:cNvSpPr>
          <p:nvPr>
            <p:ph idx="1"/>
          </p:nvPr>
        </p:nvSpPr>
        <p:spPr/>
        <p:txBody>
          <a:bodyPr vert="horz" lIns="91440" tIns="45720" rIns="91440" bIns="45720" rtlCol="0" anchor="t">
            <a:normAutofit/>
          </a:bodyPr>
          <a:lstStyle/>
          <a:p>
            <a:r>
              <a:rPr lang="en-US"/>
              <a:t>According to SUNY-ESF Grad Student Julia Rizzo, scientists are using Personal Protective Equipment such as scrubs, gloves, and masks to stop the spread of WNS by researchers.</a:t>
            </a:r>
          </a:p>
          <a:p>
            <a:pPr lvl="1"/>
            <a:r>
              <a:rPr lang="en-US"/>
              <a:t>All PPE that is not disposable is washed before moving onto a new population. </a:t>
            </a:r>
          </a:p>
          <a:p>
            <a:pPr lvl="1"/>
            <a:r>
              <a:rPr lang="en-US">
                <a:ea typeface="+mn-lt"/>
                <a:cs typeface="+mn-lt"/>
              </a:rPr>
              <a:t>Staging tables are washed between each bat study.</a:t>
            </a:r>
          </a:p>
          <a:p>
            <a:pPr lvl="1"/>
            <a:r>
              <a:rPr lang="en-US">
                <a:ea typeface="+mn-lt"/>
                <a:cs typeface="+mn-lt"/>
              </a:rPr>
              <a:t>Scrubs are washed each night in 140 ℉ water.</a:t>
            </a:r>
          </a:p>
          <a:p>
            <a:r>
              <a:rPr lang="en-US">
                <a:ea typeface="+mn-lt"/>
                <a:cs typeface="+mn-lt"/>
              </a:rPr>
              <a:t>These are all examples of small scale preventative measures that will continue to be used to slow (or stop) the spread.</a:t>
            </a:r>
          </a:p>
          <a:p>
            <a:r>
              <a:rPr lang="en-US">
                <a:ea typeface="+mn-lt"/>
                <a:cs typeface="+mn-lt"/>
              </a:rPr>
              <a:t>Because this fungus has spread so rampantly across the US, the most efficient way to manage WNS would be to prevent the spread to currently uninfected populations.</a:t>
            </a:r>
            <a:endParaRPr lang="en-US"/>
          </a:p>
          <a:p>
            <a:pPr marL="228600"/>
            <a:endParaRPr lang="en-US"/>
          </a:p>
          <a:p>
            <a:pPr marL="228600"/>
            <a:endParaRPr lang="en-US"/>
          </a:p>
          <a:p>
            <a:pPr marL="228600" lvl="1" indent="0">
              <a:buNone/>
            </a:pPr>
            <a:endParaRPr lang="en-US"/>
          </a:p>
          <a:p>
            <a:pPr marL="228600" lvl="1" indent="0">
              <a:buNone/>
            </a:pPr>
            <a:endParaRPr lang="en-US"/>
          </a:p>
        </p:txBody>
      </p:sp>
      <p:pic>
        <p:nvPicPr>
          <p:cNvPr id="7" name="Graphic 6" descr="Bats with solid fill">
            <a:extLst>
              <a:ext uri="{FF2B5EF4-FFF2-40B4-BE49-F238E27FC236}">
                <a16:creationId xmlns:a16="http://schemas.microsoft.com/office/drawing/2014/main" id="{74C3184F-3C91-9143-8222-E4D34C5DE35A}"/>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9883553" y="583182"/>
            <a:ext cx="1392157" cy="1392157"/>
          </a:xfrm>
          <a:prstGeom prst="rect">
            <a:avLst/>
          </a:prstGeom>
        </p:spPr>
      </p:pic>
    </p:spTree>
    <p:extLst>
      <p:ext uri="{BB962C8B-B14F-4D97-AF65-F5344CB8AC3E}">
        <p14:creationId xmlns:p14="http://schemas.microsoft.com/office/powerpoint/2010/main" val="329472069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914DBD-6AF4-9A8A-C2DA-B4AEE5AF56F0}"/>
              </a:ext>
            </a:extLst>
          </p:cNvPr>
          <p:cNvSpPr>
            <a:spLocks noGrp="1"/>
          </p:cNvSpPr>
          <p:nvPr>
            <p:ph type="title"/>
          </p:nvPr>
        </p:nvSpPr>
        <p:spPr/>
        <p:txBody>
          <a:bodyPr/>
          <a:lstStyle/>
          <a:p>
            <a:r>
              <a:rPr lang="en-US" b="1"/>
              <a:t>Conclusions</a:t>
            </a:r>
          </a:p>
        </p:txBody>
      </p:sp>
      <p:sp>
        <p:nvSpPr>
          <p:cNvPr id="3" name="Content Placeholder 2">
            <a:extLst>
              <a:ext uri="{FF2B5EF4-FFF2-40B4-BE49-F238E27FC236}">
                <a16:creationId xmlns:a16="http://schemas.microsoft.com/office/drawing/2014/main" id="{491CA989-BE92-E2BE-E065-F3EF72E12B47}"/>
              </a:ext>
            </a:extLst>
          </p:cNvPr>
          <p:cNvSpPr>
            <a:spLocks noGrp="1"/>
          </p:cNvSpPr>
          <p:nvPr>
            <p:ph idx="1"/>
          </p:nvPr>
        </p:nvSpPr>
        <p:spPr/>
        <p:txBody>
          <a:bodyPr vert="horz" lIns="91440" tIns="45720" rIns="91440" bIns="45720" rtlCol="0" anchor="t">
            <a:normAutofit fontScale="92500" lnSpcReduction="20000"/>
          </a:bodyPr>
          <a:lstStyle/>
          <a:p>
            <a:r>
              <a:rPr lang="en-US" dirty="0"/>
              <a:t>Not one of the discussed methods alone can combat WNS</a:t>
            </a:r>
          </a:p>
          <a:p>
            <a:pPr lvl="1"/>
            <a:r>
              <a:rPr lang="en-US" dirty="0"/>
              <a:t>WNS has spread over a large distance and has infected many bats already</a:t>
            </a:r>
          </a:p>
          <a:p>
            <a:pPr lvl="1"/>
            <a:r>
              <a:rPr lang="en-US" dirty="0"/>
              <a:t>Using multiple methods will only be beneficial to assisting bat populations</a:t>
            </a:r>
          </a:p>
          <a:p>
            <a:pPr lvl="1"/>
            <a:r>
              <a:rPr lang="en-US" dirty="0"/>
              <a:t>Both preventing the spread and fighting the fungus directly are both viable and important ways of controlling WNS in bats</a:t>
            </a:r>
          </a:p>
          <a:p>
            <a:r>
              <a:rPr lang="en-US" dirty="0"/>
              <a:t>WNS is affecting bat populations throughout the United States due to migratory activity along with human interference</a:t>
            </a:r>
          </a:p>
          <a:p>
            <a:pPr lvl="1"/>
            <a:r>
              <a:rPr lang="en-US" dirty="0"/>
              <a:t>Between the scientific studies on WNS and public awareness, the fungus/disease affecting these bats can be controlled and the issue resolved in the future</a:t>
            </a:r>
          </a:p>
          <a:p>
            <a:r>
              <a:rPr lang="en-US" dirty="0"/>
              <a:t>When will resistance be built?</a:t>
            </a:r>
          </a:p>
          <a:p>
            <a:pPr lvl="1"/>
            <a:r>
              <a:rPr lang="en-US" dirty="0">
                <a:ea typeface="+mn-lt"/>
                <a:cs typeface="+mn-lt"/>
              </a:rPr>
              <a:t>Though an exact answer is unknown research from the University of Michigan shows that some species of bat are evolving on a genetic level to survive the fungal disease WNS</a:t>
            </a:r>
          </a:p>
          <a:p>
            <a:pPr lvl="1"/>
            <a:endParaRPr lang="en-US" dirty="0"/>
          </a:p>
        </p:txBody>
      </p:sp>
      <p:pic>
        <p:nvPicPr>
          <p:cNvPr id="7" name="Graphic 6" descr="Bats with solid fill">
            <a:extLst>
              <a:ext uri="{FF2B5EF4-FFF2-40B4-BE49-F238E27FC236}">
                <a16:creationId xmlns:a16="http://schemas.microsoft.com/office/drawing/2014/main" id="{17D1F03C-62F3-3E02-8362-AB09EDB1FBF6}"/>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10239153" y="532382"/>
            <a:ext cx="1392157" cy="1392157"/>
          </a:xfrm>
          <a:prstGeom prst="rect">
            <a:avLst/>
          </a:prstGeom>
        </p:spPr>
      </p:pic>
      <p:sp>
        <p:nvSpPr>
          <p:cNvPr id="4" name="Footer Placeholder 3">
            <a:extLst>
              <a:ext uri="{FF2B5EF4-FFF2-40B4-BE49-F238E27FC236}">
                <a16:creationId xmlns:a16="http://schemas.microsoft.com/office/drawing/2014/main" id="{313B034F-D380-1C79-4D5B-1CD6BDB7D084}"/>
              </a:ext>
            </a:extLst>
          </p:cNvPr>
          <p:cNvSpPr>
            <a:spLocks noGrp="1"/>
          </p:cNvSpPr>
          <p:nvPr>
            <p:ph type="ftr" sz="quarter" idx="11"/>
          </p:nvPr>
        </p:nvSpPr>
        <p:spPr/>
        <p:txBody>
          <a:bodyPr/>
          <a:lstStyle/>
          <a:p>
            <a:r>
              <a:rPr lang="en-US"/>
              <a:t>First genetic evidence of resistance in some bats to white-nose syndrome, a devastating fungal disease. 2020</a:t>
            </a:r>
          </a:p>
        </p:txBody>
      </p:sp>
    </p:spTree>
    <p:extLst>
      <p:ext uri="{BB962C8B-B14F-4D97-AF65-F5344CB8AC3E}">
        <p14:creationId xmlns:p14="http://schemas.microsoft.com/office/powerpoint/2010/main" val="172565939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AE12BD74-4434-A167-7325-C7A3375AF16B}"/>
              </a:ext>
            </a:extLst>
          </p:cNvPr>
          <p:cNvSpPr txBox="1"/>
          <p:nvPr/>
        </p:nvSpPr>
        <p:spPr>
          <a:xfrm>
            <a:off x="2353339" y="2875002"/>
            <a:ext cx="7485321" cy="1107996"/>
          </a:xfrm>
          <a:prstGeom prst="rect">
            <a:avLst/>
          </a:prstGeom>
          <a:noFill/>
        </p:spPr>
        <p:txBody>
          <a:bodyPr wrap="square" rtlCol="0">
            <a:spAutoFit/>
          </a:bodyPr>
          <a:lstStyle/>
          <a:p>
            <a:pPr algn="ctr"/>
            <a:r>
              <a:rPr lang="en-US" sz="6600" b="1">
                <a:latin typeface="+mj-lt"/>
              </a:rPr>
              <a:t>Any Questions?</a:t>
            </a:r>
          </a:p>
        </p:txBody>
      </p:sp>
      <p:pic>
        <p:nvPicPr>
          <p:cNvPr id="3" name="Graphic 2" descr="Bats with solid fill">
            <a:extLst>
              <a:ext uri="{FF2B5EF4-FFF2-40B4-BE49-F238E27FC236}">
                <a16:creationId xmlns:a16="http://schemas.microsoft.com/office/drawing/2014/main" id="{DEAC0023-E514-1EF5-182B-8D16FB48DEB2}"/>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flipH="1">
            <a:off x="5281670" y="333586"/>
            <a:ext cx="2244604" cy="2411367"/>
          </a:xfrm>
          <a:prstGeom prst="rect">
            <a:avLst/>
          </a:prstGeom>
        </p:spPr>
      </p:pic>
      <p:pic>
        <p:nvPicPr>
          <p:cNvPr id="4" name="Graphic 3" descr="Bats with solid fill">
            <a:extLst>
              <a:ext uri="{FF2B5EF4-FFF2-40B4-BE49-F238E27FC236}">
                <a16:creationId xmlns:a16="http://schemas.microsoft.com/office/drawing/2014/main" id="{89AE6E01-6660-30BB-378D-4CFA4047C020}"/>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flipH="1">
            <a:off x="7097766" y="4113047"/>
            <a:ext cx="2045916" cy="2126511"/>
          </a:xfrm>
          <a:prstGeom prst="rect">
            <a:avLst/>
          </a:prstGeom>
        </p:spPr>
      </p:pic>
      <p:pic>
        <p:nvPicPr>
          <p:cNvPr id="5" name="Graphic 4" descr="Bats with solid fill">
            <a:extLst>
              <a:ext uri="{FF2B5EF4-FFF2-40B4-BE49-F238E27FC236}">
                <a16:creationId xmlns:a16="http://schemas.microsoft.com/office/drawing/2014/main" id="{6ACCE45A-1CEF-4EE9-3019-D19925098941}"/>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rot="3540000">
            <a:off x="-130846" y="108527"/>
            <a:ext cx="2126511" cy="2126511"/>
          </a:xfrm>
          <a:prstGeom prst="rect">
            <a:avLst/>
          </a:prstGeom>
        </p:spPr>
      </p:pic>
      <p:pic>
        <p:nvPicPr>
          <p:cNvPr id="7" name="Graphic 6" descr="Bats with solid fill">
            <a:extLst>
              <a:ext uri="{FF2B5EF4-FFF2-40B4-BE49-F238E27FC236}">
                <a16:creationId xmlns:a16="http://schemas.microsoft.com/office/drawing/2014/main" id="{9E9DBD96-65FA-CDBA-3636-2A5502030272}"/>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1305324" y="4568704"/>
            <a:ext cx="2329450" cy="2329450"/>
          </a:xfrm>
          <a:prstGeom prst="rect">
            <a:avLst/>
          </a:prstGeom>
        </p:spPr>
      </p:pic>
      <p:pic>
        <p:nvPicPr>
          <p:cNvPr id="9" name="Graphic 8" descr="Bats outline">
            <a:extLst>
              <a:ext uri="{FF2B5EF4-FFF2-40B4-BE49-F238E27FC236}">
                <a16:creationId xmlns:a16="http://schemas.microsoft.com/office/drawing/2014/main" id="{9E0E429A-CF49-1BEF-F1B7-1F5A3C152ED8}"/>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flipH="1">
            <a:off x="3055761" y="1264804"/>
            <a:ext cx="1440074" cy="1411297"/>
          </a:xfrm>
          <a:prstGeom prst="rect">
            <a:avLst/>
          </a:prstGeom>
        </p:spPr>
      </p:pic>
      <p:pic>
        <p:nvPicPr>
          <p:cNvPr id="10" name="Graphic 9" descr="Bats outline">
            <a:extLst>
              <a:ext uri="{FF2B5EF4-FFF2-40B4-BE49-F238E27FC236}">
                <a16:creationId xmlns:a16="http://schemas.microsoft.com/office/drawing/2014/main" id="{A440B329-120B-40F4-CBAA-762469FCDD31}"/>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flipH="1">
            <a:off x="4757395" y="4887547"/>
            <a:ext cx="1440074" cy="1411297"/>
          </a:xfrm>
          <a:prstGeom prst="rect">
            <a:avLst/>
          </a:prstGeom>
        </p:spPr>
      </p:pic>
      <p:pic>
        <p:nvPicPr>
          <p:cNvPr id="11" name="Graphic 10" descr="Bats outline">
            <a:extLst>
              <a:ext uri="{FF2B5EF4-FFF2-40B4-BE49-F238E27FC236}">
                <a16:creationId xmlns:a16="http://schemas.microsoft.com/office/drawing/2014/main" id="{9EB6A945-B406-77F1-82CB-639C48AB69A2}"/>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590779" y="3277349"/>
            <a:ext cx="1344344" cy="1411297"/>
          </a:xfrm>
          <a:prstGeom prst="rect">
            <a:avLst/>
          </a:prstGeom>
        </p:spPr>
      </p:pic>
      <p:pic>
        <p:nvPicPr>
          <p:cNvPr id="12" name="Graphic 11" descr="Bats outline">
            <a:extLst>
              <a:ext uri="{FF2B5EF4-FFF2-40B4-BE49-F238E27FC236}">
                <a16:creationId xmlns:a16="http://schemas.microsoft.com/office/drawing/2014/main" id="{48059EE4-7CD3-97CC-FEF4-DC6A7A29BCF9}"/>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8312110" y="370068"/>
            <a:ext cx="1995013" cy="1955148"/>
          </a:xfrm>
          <a:prstGeom prst="rect">
            <a:avLst/>
          </a:prstGeom>
        </p:spPr>
      </p:pic>
      <p:pic>
        <p:nvPicPr>
          <p:cNvPr id="14" name="Graphic 13" descr="Bats with solid fill">
            <a:extLst>
              <a:ext uri="{FF2B5EF4-FFF2-40B4-BE49-F238E27FC236}">
                <a16:creationId xmlns:a16="http://schemas.microsoft.com/office/drawing/2014/main" id="{07BBF96D-6787-4A9E-18B0-6C4E9F9A4FAA}"/>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9726141" y="2630788"/>
            <a:ext cx="2126511" cy="2126511"/>
          </a:xfrm>
          <a:prstGeom prst="rect">
            <a:avLst/>
          </a:prstGeom>
        </p:spPr>
      </p:pic>
      <p:pic>
        <p:nvPicPr>
          <p:cNvPr id="15" name="Graphic 14" descr="Bats outline">
            <a:extLst>
              <a:ext uri="{FF2B5EF4-FFF2-40B4-BE49-F238E27FC236}">
                <a16:creationId xmlns:a16="http://schemas.microsoft.com/office/drawing/2014/main" id="{EF01E082-20B8-B522-0CE5-76EE824E2C10}"/>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flipH="1">
            <a:off x="10043979" y="5176303"/>
            <a:ext cx="1440074" cy="1411297"/>
          </a:xfrm>
          <a:prstGeom prst="rect">
            <a:avLst/>
          </a:prstGeom>
        </p:spPr>
      </p:pic>
    </p:spTree>
    <p:extLst>
      <p:ext uri="{BB962C8B-B14F-4D97-AF65-F5344CB8AC3E}">
        <p14:creationId xmlns:p14="http://schemas.microsoft.com/office/powerpoint/2010/main" val="157809198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01A7B01C-2733-2817-721F-9F7B0C6BF9D7}"/>
              </a:ext>
            </a:extLst>
          </p:cNvPr>
          <p:cNvSpPr txBox="1"/>
          <p:nvPr/>
        </p:nvSpPr>
        <p:spPr>
          <a:xfrm>
            <a:off x="4263656" y="159488"/>
            <a:ext cx="3987209" cy="461665"/>
          </a:xfrm>
          <a:prstGeom prst="rect">
            <a:avLst/>
          </a:prstGeom>
          <a:noFill/>
        </p:spPr>
        <p:txBody>
          <a:bodyPr wrap="square" rtlCol="0">
            <a:spAutoFit/>
          </a:bodyPr>
          <a:lstStyle/>
          <a:p>
            <a:pPr algn="ctr"/>
            <a:r>
              <a:rPr lang="en-US" sz="2400">
                <a:latin typeface="Times New Roman" panose="02020603050405020304" pitchFamily="18" charset="0"/>
                <a:cs typeface="Times New Roman" panose="02020603050405020304" pitchFamily="18" charset="0"/>
              </a:rPr>
              <a:t>Images Cited</a:t>
            </a:r>
          </a:p>
        </p:txBody>
      </p:sp>
      <p:sp>
        <p:nvSpPr>
          <p:cNvPr id="3" name="TextBox 2">
            <a:extLst>
              <a:ext uri="{FF2B5EF4-FFF2-40B4-BE49-F238E27FC236}">
                <a16:creationId xmlns:a16="http://schemas.microsoft.com/office/drawing/2014/main" id="{845DA39C-56DC-4C9A-A44C-BA1A0A8338FE}"/>
              </a:ext>
            </a:extLst>
          </p:cNvPr>
          <p:cNvSpPr txBox="1"/>
          <p:nvPr/>
        </p:nvSpPr>
        <p:spPr>
          <a:xfrm>
            <a:off x="822959" y="2240279"/>
            <a:ext cx="10986135" cy="203132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ea typeface="+mn-lt"/>
                <a:cs typeface="+mn-lt"/>
                <a:hlinkClick r:id="rId2"/>
              </a:rPr>
              <a:t>https://www.nps.gov/articles/what-is-white-nose-syndrome.htm</a:t>
            </a:r>
            <a:r>
              <a:rPr lang="en-US">
                <a:ea typeface="+mn-lt"/>
                <a:cs typeface="+mn-lt"/>
              </a:rPr>
              <a:t> (Image slide 3)</a:t>
            </a:r>
          </a:p>
          <a:p>
            <a:endParaRPr lang="en-US">
              <a:ea typeface="+mn-lt"/>
              <a:cs typeface="+mn-lt"/>
            </a:endParaRPr>
          </a:p>
          <a:p>
            <a:r>
              <a:rPr lang="en-US">
                <a:ea typeface="+mn-lt"/>
                <a:cs typeface="+mn-lt"/>
              </a:rPr>
              <a:t>Horacek, I. 2016. Bats Infected with White Nose Syndrome. National Science Foundation. </a:t>
            </a:r>
          </a:p>
          <a:p>
            <a:endParaRPr lang="en-US"/>
          </a:p>
          <a:p>
            <a:r>
              <a:rPr lang="en-US">
                <a:ea typeface="+mn-lt"/>
                <a:cs typeface="+mn-lt"/>
              </a:rPr>
              <a:t>Pattavina, P. (n.d.). Tricolored Bat. US. Fish &amp; Wildlife Service. </a:t>
            </a:r>
            <a:endParaRPr lang="en-US"/>
          </a:p>
          <a:p>
            <a:endParaRPr lang="en-US">
              <a:ea typeface="+mn-lt"/>
              <a:cs typeface="+mn-lt"/>
            </a:endParaRPr>
          </a:p>
          <a:p>
            <a:endParaRPr lang="en-US">
              <a:ea typeface="+mn-lt"/>
              <a:cs typeface="+mn-lt"/>
            </a:endParaRPr>
          </a:p>
        </p:txBody>
      </p:sp>
    </p:spTree>
    <p:extLst>
      <p:ext uri="{BB962C8B-B14F-4D97-AF65-F5344CB8AC3E}">
        <p14:creationId xmlns:p14="http://schemas.microsoft.com/office/powerpoint/2010/main" val="232920203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01A7B01C-2733-2817-721F-9F7B0C6BF9D7}"/>
              </a:ext>
            </a:extLst>
          </p:cNvPr>
          <p:cNvSpPr txBox="1"/>
          <p:nvPr/>
        </p:nvSpPr>
        <p:spPr>
          <a:xfrm>
            <a:off x="4187456" y="61517"/>
            <a:ext cx="3987209" cy="461665"/>
          </a:xfrm>
          <a:prstGeom prst="rect">
            <a:avLst/>
          </a:prstGeom>
          <a:noFill/>
        </p:spPr>
        <p:txBody>
          <a:bodyPr wrap="square" rtlCol="0">
            <a:spAutoFit/>
          </a:bodyPr>
          <a:lstStyle/>
          <a:p>
            <a:pPr algn="ctr"/>
            <a:r>
              <a:rPr lang="en-US" sz="2400">
                <a:latin typeface="Times New Roman" panose="02020603050405020304" pitchFamily="18" charset="0"/>
                <a:cs typeface="Times New Roman" panose="02020603050405020304" pitchFamily="18" charset="0"/>
              </a:rPr>
              <a:t>References</a:t>
            </a:r>
          </a:p>
        </p:txBody>
      </p:sp>
      <p:sp>
        <p:nvSpPr>
          <p:cNvPr id="3" name="TextBox 2">
            <a:extLst>
              <a:ext uri="{FF2B5EF4-FFF2-40B4-BE49-F238E27FC236}">
                <a16:creationId xmlns:a16="http://schemas.microsoft.com/office/drawing/2014/main" id="{3605DFD2-0822-B961-96C7-193E1F0D3A02}"/>
              </a:ext>
            </a:extLst>
          </p:cNvPr>
          <p:cNvSpPr txBox="1"/>
          <p:nvPr/>
        </p:nvSpPr>
        <p:spPr>
          <a:xfrm>
            <a:off x="230723" y="518797"/>
            <a:ext cx="11718073" cy="624786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indent="-457200"/>
            <a:r>
              <a:rPr lang="en-US" sz="1600" dirty="0">
                <a:ea typeface="+mn-lt"/>
                <a:cs typeface="+mn-lt"/>
              </a:rPr>
              <a:t>Cheng et al. 2021. The scope and severity of white-nose syndrome on hibernating bats in North America. Conservation Biology 35:1586–1597. </a:t>
            </a:r>
            <a:endParaRPr lang="en-US" sz="1600" dirty="0"/>
          </a:p>
          <a:p>
            <a:endParaRPr lang="en-US" sz="1600">
              <a:ea typeface="+mn-lt"/>
              <a:cs typeface="+mn-lt"/>
            </a:endParaRPr>
          </a:p>
          <a:p>
            <a:r>
              <a:rPr lang="en-US" sz="1600" dirty="0">
                <a:ea typeface="+mn-lt"/>
                <a:cs typeface="+mn-lt"/>
              </a:rPr>
              <a:t>Karen </a:t>
            </a:r>
            <a:r>
              <a:rPr lang="en-US" sz="1600" dirty="0" err="1">
                <a:ea typeface="+mn-lt"/>
                <a:cs typeface="+mn-lt"/>
              </a:rPr>
              <a:t>Vanderwolf</a:t>
            </a:r>
            <a:r>
              <a:rPr lang="en-US" sz="1600" dirty="0">
                <a:ea typeface="+mn-lt"/>
                <a:cs typeface="+mn-lt"/>
              </a:rPr>
              <a:t>, and D. McAlpine. 2021, January 20. Hibernacula microclimate and declines in overwintering bats during an outbreak of white‐nose syndrome near the northern range limit of infection in North America - </a:t>
            </a:r>
            <a:r>
              <a:rPr lang="en-US" sz="1600" dirty="0" err="1">
                <a:ea typeface="+mn-lt"/>
                <a:cs typeface="+mn-lt"/>
              </a:rPr>
              <a:t>Vanderwolf</a:t>
            </a:r>
            <a:r>
              <a:rPr lang="en-US" sz="1600" dirty="0">
                <a:ea typeface="+mn-lt"/>
                <a:cs typeface="+mn-lt"/>
              </a:rPr>
              <a:t> - 2021 - Ecology and Evolution - Wiley Online Library. </a:t>
            </a:r>
            <a:r>
              <a:rPr lang="en-US" sz="1600" dirty="0">
                <a:ea typeface="+mn-lt"/>
                <a:cs typeface="+mn-lt"/>
                <a:hlinkClick r:id="rId2"/>
              </a:rPr>
              <a:t>https://onlinelibrary.wiley.com/doi/full/10.1002/ece3.7195</a:t>
            </a:r>
            <a:r>
              <a:rPr lang="en-US" sz="1600" dirty="0">
                <a:ea typeface="+mn-lt"/>
                <a:cs typeface="+mn-lt"/>
              </a:rPr>
              <a:t>. </a:t>
            </a:r>
            <a:endParaRPr lang="en-US" sz="1600" dirty="0"/>
          </a:p>
          <a:p>
            <a:endParaRPr lang="en-US" sz="1600">
              <a:ea typeface="+mn-lt"/>
              <a:cs typeface="+mn-lt"/>
            </a:endParaRPr>
          </a:p>
          <a:p>
            <a:r>
              <a:rPr lang="en-US" sz="1600" dirty="0" err="1">
                <a:ea typeface="+mn-lt"/>
                <a:cs typeface="+mn-lt"/>
              </a:rPr>
              <a:t>Langwig</a:t>
            </a:r>
            <a:r>
              <a:rPr lang="en-US" sz="1600" dirty="0">
                <a:ea typeface="+mn-lt"/>
                <a:cs typeface="+mn-lt"/>
              </a:rPr>
              <a:t>, K. E., W. F. Frick, J. T. Bried, A. C. Hicks, T. H. Kunz, and A. Marm Kilpatrick. 2012. Sociality, density-dependence and microclimates determine the persistence of populations suffering from a novel fungal disease, white-nose syndrome. Ecology Letters 15:1050–1057. </a:t>
            </a:r>
          </a:p>
          <a:p>
            <a:endParaRPr lang="en-US" sz="1600">
              <a:ea typeface="+mn-lt"/>
              <a:cs typeface="+mn-lt"/>
            </a:endParaRPr>
          </a:p>
          <a:p>
            <a:pPr indent="-457200"/>
            <a:r>
              <a:rPr lang="en-US" sz="1600" dirty="0">
                <a:ea typeface="+mn-lt"/>
                <a:cs typeface="+mn-lt"/>
              </a:rPr>
              <a:t>Turner, G. G., B. J. Sewall, M. R. </a:t>
            </a:r>
            <a:r>
              <a:rPr lang="en-US" sz="1600" dirty="0" err="1">
                <a:ea typeface="+mn-lt"/>
                <a:cs typeface="+mn-lt"/>
              </a:rPr>
              <a:t>Scafini</a:t>
            </a:r>
            <a:r>
              <a:rPr lang="en-US" sz="1600" dirty="0">
                <a:ea typeface="+mn-lt"/>
                <a:cs typeface="+mn-lt"/>
              </a:rPr>
              <a:t>, T. M. Lilley, D. Bitz, and J. S. Johnson. 2022. Cooling of bat hibernacula to mitigate white-nose syndrome. Conservation Biology 36:e13803. </a:t>
            </a:r>
          </a:p>
          <a:p>
            <a:pPr indent="-457200"/>
            <a:endParaRPr lang="en-US" sz="1600" b="0" i="0" u="none" strike="noStrike">
              <a:solidFill>
                <a:srgbClr val="000000"/>
              </a:solidFill>
              <a:effectLst/>
              <a:ea typeface="+mn-lt"/>
              <a:cs typeface="+mn-lt"/>
            </a:endParaRPr>
          </a:p>
          <a:p>
            <a:pPr indent="-457200"/>
            <a:r>
              <a:rPr lang="en-US" sz="1600" b="0" i="0" u="none" strike="noStrike" dirty="0">
                <a:solidFill>
                  <a:srgbClr val="000000"/>
                </a:solidFill>
                <a:effectLst/>
              </a:rPr>
              <a:t>Hartman, C. J., J. C. Mester, P. M. Hare, and A. I. Cohen. 2020. Novel inactivation of the causative fungal pathogen of white-nose syndrome with </a:t>
            </a:r>
            <a:r>
              <a:rPr lang="en-US" sz="1600" b="0" i="0" u="none" strike="noStrike" dirty="0" err="1">
                <a:solidFill>
                  <a:srgbClr val="000000"/>
                </a:solidFill>
                <a:effectLst/>
              </a:rPr>
              <a:t>methoxsalen</a:t>
            </a:r>
            <a:r>
              <a:rPr lang="en-US" sz="1600" b="0" i="0" u="none" strike="noStrike" dirty="0">
                <a:solidFill>
                  <a:srgbClr val="000000"/>
                </a:solidFill>
                <a:effectLst/>
              </a:rPr>
              <a:t> plus ultraviolet A or B radiation. </a:t>
            </a:r>
            <a:r>
              <a:rPr lang="en-US" sz="1600" b="0" i="0" u="none" strike="noStrike" dirty="0" err="1">
                <a:solidFill>
                  <a:srgbClr val="000000"/>
                </a:solidFill>
                <a:effectLst/>
              </a:rPr>
              <a:t>PLoS</a:t>
            </a:r>
            <a:r>
              <a:rPr lang="en-US" sz="1600" b="0" i="0" u="none" strike="noStrike" dirty="0">
                <a:solidFill>
                  <a:srgbClr val="000000"/>
                </a:solidFill>
                <a:effectLst/>
              </a:rPr>
              <a:t> ONE 15:e0239001–e0239001.</a:t>
            </a:r>
            <a:endParaRPr lang="en-US" sz="1600" dirty="0">
              <a:ea typeface="+mn-lt"/>
              <a:cs typeface="+mn-lt"/>
            </a:endParaRPr>
          </a:p>
          <a:p>
            <a:endParaRPr lang="en-US" sz="1600">
              <a:ea typeface="+mn-lt"/>
              <a:cs typeface="+mn-lt"/>
            </a:endParaRPr>
          </a:p>
          <a:p>
            <a:r>
              <a:rPr lang="en-US" sz="1600" dirty="0">
                <a:ea typeface="+mn-lt"/>
                <a:cs typeface="+mn-lt"/>
              </a:rPr>
              <a:t>How You Can Help. (n.d.). </a:t>
            </a:r>
            <a:r>
              <a:rPr lang="en-US" sz="1600" dirty="0">
                <a:ea typeface="+mn-lt"/>
                <a:cs typeface="+mn-lt"/>
                <a:hlinkClick r:id="rId3"/>
              </a:rPr>
              <a:t>https://www.whitenosesyndrome.org/static-page/how-you-can-help</a:t>
            </a:r>
            <a:r>
              <a:rPr lang="en-US" sz="1600" dirty="0">
                <a:ea typeface="+mn-lt"/>
                <a:cs typeface="+mn-lt"/>
              </a:rPr>
              <a:t>. </a:t>
            </a:r>
          </a:p>
          <a:p>
            <a:endParaRPr lang="en-US" sz="1600"/>
          </a:p>
          <a:p>
            <a:pPr indent="-457200"/>
            <a:r>
              <a:rPr lang="en-US" sz="1600" dirty="0">
                <a:ea typeface="+mn-lt"/>
                <a:cs typeface="+mn-lt"/>
              </a:rPr>
              <a:t>Sandeno, C. 2017, February 12. Research, Public Can Help Bats Survive White-Nose Syndrome. </a:t>
            </a:r>
            <a:r>
              <a:rPr lang="en-US" sz="1600" dirty="0">
                <a:ea typeface="+mn-lt"/>
                <a:cs typeface="+mn-lt"/>
                <a:hlinkClick r:id="rId4"/>
              </a:rPr>
              <a:t>https://www.usda.gov/media/blog/2014/03/25/research-public-can-help-bats-survive-white-nose-syndrome</a:t>
            </a:r>
            <a:r>
              <a:rPr lang="en-US" sz="1600" dirty="0">
                <a:ea typeface="+mn-lt"/>
                <a:cs typeface="+mn-lt"/>
              </a:rPr>
              <a:t>. </a:t>
            </a:r>
          </a:p>
          <a:p>
            <a:pPr indent="-457200"/>
            <a:endParaRPr lang="en-US" sz="1600" dirty="0"/>
          </a:p>
          <a:p>
            <a:pPr indent="-457200"/>
            <a:r>
              <a:rPr lang="en-US" sz="1600" dirty="0">
                <a:ea typeface="+mn-lt"/>
                <a:cs typeface="+mn-lt"/>
              </a:rPr>
              <a:t>First genetic evidence of resistance in some bats to white-nose syndrome, a devastating fungal disease. 2020. . Ecology, Environment &amp;amp; Conservation:341–341. </a:t>
            </a:r>
            <a:r>
              <a:rPr lang="en-US" sz="1600" dirty="0">
                <a:ea typeface="+mn-lt"/>
                <a:cs typeface="+mn-lt"/>
                <a:hlinkClick r:id="rId5"/>
              </a:rPr>
              <a:t>First genetic evidence of resistance in some bats to white-nose syndrome, a devastating fungal disease. - Document - Gale Academic OneFile (oclc.org)</a:t>
            </a:r>
            <a:endParaRPr lang="en-US"/>
          </a:p>
        </p:txBody>
      </p:sp>
    </p:spTree>
    <p:extLst>
      <p:ext uri="{BB962C8B-B14F-4D97-AF65-F5344CB8AC3E}">
        <p14:creationId xmlns:p14="http://schemas.microsoft.com/office/powerpoint/2010/main" val="380185351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1C0646-50C8-8741-0315-A2EF5FA47567}"/>
              </a:ext>
            </a:extLst>
          </p:cNvPr>
          <p:cNvSpPr>
            <a:spLocks noGrp="1"/>
          </p:cNvSpPr>
          <p:nvPr>
            <p:ph type="title"/>
          </p:nvPr>
        </p:nvSpPr>
        <p:spPr/>
        <p:txBody>
          <a:bodyPr/>
          <a:lstStyle/>
          <a:p>
            <a:r>
              <a:rPr lang="en-US" b="1"/>
              <a:t>An Introduction to the Issue</a:t>
            </a:r>
          </a:p>
        </p:txBody>
      </p:sp>
      <p:sp>
        <p:nvSpPr>
          <p:cNvPr id="3" name="Content Placeholder 2">
            <a:extLst>
              <a:ext uri="{FF2B5EF4-FFF2-40B4-BE49-F238E27FC236}">
                <a16:creationId xmlns:a16="http://schemas.microsoft.com/office/drawing/2014/main" id="{D05FAC28-CA66-D038-A46D-AEFC97DE93E2}"/>
              </a:ext>
            </a:extLst>
          </p:cNvPr>
          <p:cNvSpPr>
            <a:spLocks noGrp="1"/>
          </p:cNvSpPr>
          <p:nvPr>
            <p:ph idx="1"/>
          </p:nvPr>
        </p:nvSpPr>
        <p:spPr/>
        <p:txBody>
          <a:bodyPr vert="horz" lIns="91440" tIns="45720" rIns="91440" bIns="45720" rtlCol="0" anchor="t">
            <a:normAutofit lnSpcReduction="10000"/>
          </a:bodyPr>
          <a:lstStyle/>
          <a:p>
            <a:r>
              <a:rPr lang="en-US"/>
              <a:t>White Nose Syndrome (WNS) is an invasive fungal pathogen affecting hibernating bats</a:t>
            </a:r>
          </a:p>
          <a:p>
            <a:r>
              <a:rPr lang="en-US"/>
              <a:t>The syndrome proves to be fatal for bats.</a:t>
            </a:r>
          </a:p>
          <a:p>
            <a:r>
              <a:rPr lang="en-US" i="1">
                <a:ea typeface="+mn-lt"/>
                <a:cs typeface="+mn-lt"/>
              </a:rPr>
              <a:t>Pseudogymnoascus </a:t>
            </a:r>
            <a:r>
              <a:rPr lang="en-US" i="1" err="1">
                <a:ea typeface="+mn-lt"/>
                <a:cs typeface="+mn-lt"/>
              </a:rPr>
              <a:t>destructans</a:t>
            </a:r>
            <a:r>
              <a:rPr lang="en-US" i="1">
                <a:ea typeface="+mn-lt"/>
                <a:cs typeface="+mn-lt"/>
              </a:rPr>
              <a:t> </a:t>
            </a:r>
            <a:r>
              <a:rPr lang="en-US">
                <a:ea typeface="+mn-lt"/>
                <a:cs typeface="+mn-lt"/>
              </a:rPr>
              <a:t>is the fungus which causes WNS.</a:t>
            </a:r>
            <a:endParaRPr lang="en-US"/>
          </a:p>
          <a:p>
            <a:r>
              <a:rPr lang="en-US"/>
              <a:t>The North American bat population decline in 2006 catalyzed the eventual, and continuous, loss of an estimated 5 million bats.</a:t>
            </a:r>
          </a:p>
          <a:p>
            <a:r>
              <a:rPr lang="en-US"/>
              <a:t>Researchers today are working to recover existing bat populations today through the investigation of UVA/UVB and microclimate technology. </a:t>
            </a:r>
          </a:p>
          <a:p>
            <a:r>
              <a:rPr lang="en-US"/>
              <a:t>WNS proves difficult to manage as humans can act as vectors for fungus transmission, </a:t>
            </a:r>
            <a:r>
              <a:rPr lang="en-US" err="1"/>
              <a:t>etc</a:t>
            </a:r>
            <a:r>
              <a:rPr lang="en-US"/>
              <a:t>; Certain caves in the US have been partially or totally closed to stop the spread. </a:t>
            </a:r>
          </a:p>
          <a:p>
            <a:endParaRPr lang="en-US"/>
          </a:p>
        </p:txBody>
      </p:sp>
      <p:pic>
        <p:nvPicPr>
          <p:cNvPr id="4" name="Graphic 3" descr="Bats with solid fill">
            <a:extLst>
              <a:ext uri="{FF2B5EF4-FFF2-40B4-BE49-F238E27FC236}">
                <a16:creationId xmlns:a16="http://schemas.microsoft.com/office/drawing/2014/main" id="{A9095E2A-8A1E-71CC-3DCA-66A3A2BA039B}"/>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10280753" y="584791"/>
            <a:ext cx="1339747" cy="1339747"/>
          </a:xfrm>
          <a:prstGeom prst="rect">
            <a:avLst/>
          </a:prstGeom>
        </p:spPr>
      </p:pic>
    </p:spTree>
    <p:extLst>
      <p:ext uri="{BB962C8B-B14F-4D97-AF65-F5344CB8AC3E}">
        <p14:creationId xmlns:p14="http://schemas.microsoft.com/office/powerpoint/2010/main" val="160540056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5D28D120-1389-4B3F-BECB-0949DCCAC75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782" y="0"/>
            <a:ext cx="12198783"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BBAAFB6-E1C9-8EDD-1BD2-C5AB2AE0A3BE}"/>
              </a:ext>
            </a:extLst>
          </p:cNvPr>
          <p:cNvSpPr>
            <a:spLocks noGrp="1"/>
          </p:cNvSpPr>
          <p:nvPr>
            <p:ph type="title"/>
          </p:nvPr>
        </p:nvSpPr>
        <p:spPr>
          <a:xfrm>
            <a:off x="521208" y="786384"/>
            <a:ext cx="3656083" cy="2665614"/>
          </a:xfrm>
        </p:spPr>
        <p:txBody>
          <a:bodyPr anchor="t">
            <a:normAutofit/>
          </a:bodyPr>
          <a:lstStyle/>
          <a:p>
            <a:r>
              <a:rPr lang="en-US"/>
              <a:t>What Is White-Nose Syndrome?</a:t>
            </a:r>
          </a:p>
        </p:txBody>
      </p:sp>
      <p:cxnSp>
        <p:nvCxnSpPr>
          <p:cNvPr id="12" name="Straight Connector 11">
            <a:extLst>
              <a:ext uri="{FF2B5EF4-FFF2-40B4-BE49-F238E27FC236}">
                <a16:creationId xmlns:a16="http://schemas.microsoft.com/office/drawing/2014/main" id="{D927055D-9ECF-487E-91DD-FFA84AB92DB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571333" y="571500"/>
            <a:ext cx="11054799"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pic>
        <p:nvPicPr>
          <p:cNvPr id="4" name="Graphic 3" descr="Bats with solid fill">
            <a:extLst>
              <a:ext uri="{FF2B5EF4-FFF2-40B4-BE49-F238E27FC236}">
                <a16:creationId xmlns:a16="http://schemas.microsoft.com/office/drawing/2014/main" id="{C651FCF6-7F5D-4F4B-B386-0D625F64415F}"/>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571500" y="4361167"/>
            <a:ext cx="1631575" cy="1631575"/>
          </a:xfrm>
          <a:prstGeom prst="rect">
            <a:avLst/>
          </a:prstGeom>
        </p:spPr>
      </p:pic>
      <p:pic>
        <p:nvPicPr>
          <p:cNvPr id="5" name="Picture 5" descr="A picture containing ground, outdoor, stone&#10;&#10;Description automatically generated">
            <a:extLst>
              <a:ext uri="{FF2B5EF4-FFF2-40B4-BE49-F238E27FC236}">
                <a16:creationId xmlns:a16="http://schemas.microsoft.com/office/drawing/2014/main" id="{EF25A125-5271-E524-ACAA-796FDB8FB5C5}"/>
              </a:ext>
            </a:extLst>
          </p:cNvPr>
          <p:cNvPicPr>
            <a:picLocks noChangeAspect="1"/>
          </p:cNvPicPr>
          <p:nvPr/>
        </p:nvPicPr>
        <p:blipFill>
          <a:blip r:embed="rId5"/>
          <a:stretch>
            <a:fillRect/>
          </a:stretch>
        </p:blipFill>
        <p:spPr>
          <a:xfrm>
            <a:off x="829879" y="2117764"/>
            <a:ext cx="2901575" cy="1475261"/>
          </a:xfrm>
          <a:prstGeom prst="rect">
            <a:avLst/>
          </a:prstGeom>
        </p:spPr>
      </p:pic>
      <p:sp>
        <p:nvSpPr>
          <p:cNvPr id="3" name="Content Placeholder 2">
            <a:extLst>
              <a:ext uri="{FF2B5EF4-FFF2-40B4-BE49-F238E27FC236}">
                <a16:creationId xmlns:a16="http://schemas.microsoft.com/office/drawing/2014/main" id="{3568F7EF-AC10-DB5E-CFD1-BFB52880FE17}"/>
              </a:ext>
            </a:extLst>
          </p:cNvPr>
          <p:cNvSpPr>
            <a:spLocks noGrp="1"/>
          </p:cNvSpPr>
          <p:nvPr>
            <p:ph idx="1"/>
          </p:nvPr>
        </p:nvSpPr>
        <p:spPr>
          <a:xfrm>
            <a:off x="4931765" y="989350"/>
            <a:ext cx="6699544" cy="5021609"/>
          </a:xfrm>
        </p:spPr>
        <p:txBody>
          <a:bodyPr vert="horz" lIns="91440" tIns="45720" rIns="91440" bIns="45720" rtlCol="0" anchor="t">
            <a:normAutofit/>
          </a:bodyPr>
          <a:lstStyle/>
          <a:p>
            <a:pPr>
              <a:lnSpc>
                <a:spcPct val="110000"/>
              </a:lnSpc>
            </a:pPr>
            <a:r>
              <a:rPr lang="en-US" sz="1700"/>
              <a:t>Although present in NY in 2006, WNS was fully recognized as discovered in 2007.</a:t>
            </a:r>
          </a:p>
          <a:p>
            <a:pPr>
              <a:lnSpc>
                <a:spcPct val="110000"/>
              </a:lnSpc>
            </a:pPr>
            <a:r>
              <a:rPr lang="en-US" sz="1700"/>
              <a:t>Infected bats experience white fungus growth around the wing epidermis and muzzle area</a:t>
            </a:r>
          </a:p>
          <a:p>
            <a:pPr>
              <a:lnSpc>
                <a:spcPct val="110000"/>
              </a:lnSpc>
            </a:pPr>
            <a:r>
              <a:rPr lang="en-US" sz="1700"/>
              <a:t>To save energy during winter hibernation, bats lower their body temperature, creating optimal conditions for WNS to infect and spread onto individuals </a:t>
            </a:r>
          </a:p>
          <a:p>
            <a:pPr>
              <a:lnSpc>
                <a:spcPct val="110000"/>
              </a:lnSpc>
            </a:pPr>
            <a:r>
              <a:rPr lang="en-US" sz="1700"/>
              <a:t>Transmission occurs through;</a:t>
            </a:r>
          </a:p>
          <a:p>
            <a:pPr lvl="2">
              <a:lnSpc>
                <a:spcPct val="110000"/>
              </a:lnSpc>
            </a:pPr>
            <a:r>
              <a:rPr lang="en-US" sz="1700"/>
              <a:t>Bat-to-bat physical contact of infected individuals</a:t>
            </a:r>
          </a:p>
          <a:p>
            <a:pPr lvl="2">
              <a:lnSpc>
                <a:spcPct val="110000"/>
              </a:lnSpc>
            </a:pPr>
            <a:r>
              <a:rPr lang="en-US" sz="1700"/>
              <a:t>Bats touching an infected surface within a hibernation cave</a:t>
            </a:r>
          </a:p>
          <a:p>
            <a:pPr lvl="2">
              <a:lnSpc>
                <a:spcPct val="110000"/>
              </a:lnSpc>
            </a:pPr>
            <a:r>
              <a:rPr lang="en-US" sz="1700"/>
              <a:t>Humans spreading the fungus on gear such as shoes or clothes</a:t>
            </a:r>
          </a:p>
          <a:p>
            <a:pPr>
              <a:lnSpc>
                <a:spcPct val="110000"/>
              </a:lnSpc>
            </a:pPr>
            <a:r>
              <a:rPr lang="en-US" sz="1700"/>
              <a:t>Today WNS affects most of the United States and 5 Canadian provinces. </a:t>
            </a:r>
          </a:p>
        </p:txBody>
      </p:sp>
      <p:cxnSp>
        <p:nvCxnSpPr>
          <p:cNvPr id="14" name="Straight Connector 13">
            <a:extLst>
              <a:ext uri="{FF2B5EF4-FFF2-40B4-BE49-F238E27FC236}">
                <a16:creationId xmlns:a16="http://schemas.microsoft.com/office/drawing/2014/main" id="{F0DC1883-8AF7-483D-9074-3C6D8AF57596}"/>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571500" y="6286500"/>
            <a:ext cx="11054799"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1CF89D75-E5AC-4C45-9D87-228849A4C7A5}"/>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422916" y="571500"/>
            <a:ext cx="0" cy="5715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C2D8A575-95B7-4313-8E04-D7A82EA68D8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576366" y="4012345"/>
            <a:ext cx="384655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9FC8EA88-87EC-EEAD-D557-423016F39C91}"/>
              </a:ext>
            </a:extLst>
          </p:cNvPr>
          <p:cNvSpPr txBox="1"/>
          <p:nvPr/>
        </p:nvSpPr>
        <p:spPr>
          <a:xfrm>
            <a:off x="1135379" y="3672840"/>
            <a:ext cx="4829175" cy="30777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400" i="1">
                <a:ea typeface="+mn-lt"/>
                <a:cs typeface="+mn-lt"/>
              </a:rPr>
              <a:t>NYSDEC/Nancy Heaslip</a:t>
            </a:r>
            <a:endParaRPr lang="en-US" sz="1400"/>
          </a:p>
        </p:txBody>
      </p:sp>
      <p:pic>
        <p:nvPicPr>
          <p:cNvPr id="7" name="Graphic 6" descr="Bats with solid fill">
            <a:extLst>
              <a:ext uri="{FF2B5EF4-FFF2-40B4-BE49-F238E27FC236}">
                <a16:creationId xmlns:a16="http://schemas.microsoft.com/office/drawing/2014/main" id="{33A73539-92CF-0C2E-6371-A5ABE9935CAA}"/>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3053080" y="4442447"/>
            <a:ext cx="729875" cy="742575"/>
          </a:xfrm>
          <a:prstGeom prst="rect">
            <a:avLst/>
          </a:prstGeom>
        </p:spPr>
      </p:pic>
    </p:spTree>
    <p:extLst>
      <p:ext uri="{BB962C8B-B14F-4D97-AF65-F5344CB8AC3E}">
        <p14:creationId xmlns:p14="http://schemas.microsoft.com/office/powerpoint/2010/main" val="388048561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Untitled.mov">
            <a:hlinkClick r:id="" action="ppaction://media"/>
            <a:extLst>
              <a:ext uri="{FF2B5EF4-FFF2-40B4-BE49-F238E27FC236}">
                <a16:creationId xmlns:a16="http://schemas.microsoft.com/office/drawing/2014/main" id="{DD920A9E-5573-C9F5-A5F0-F8363641783E}"/>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1126497" y="289038"/>
            <a:ext cx="9939005" cy="5599439"/>
          </a:xfrm>
          <a:prstGeom prst="rect">
            <a:avLst/>
          </a:prstGeom>
        </p:spPr>
      </p:pic>
      <p:sp>
        <p:nvSpPr>
          <p:cNvPr id="4" name="TextBox 3">
            <a:extLst>
              <a:ext uri="{FF2B5EF4-FFF2-40B4-BE49-F238E27FC236}">
                <a16:creationId xmlns:a16="http://schemas.microsoft.com/office/drawing/2014/main" id="{AF7AB358-A043-BF88-65C0-7A871E1B5617}"/>
              </a:ext>
            </a:extLst>
          </p:cNvPr>
          <p:cNvSpPr txBox="1"/>
          <p:nvPr/>
        </p:nvSpPr>
        <p:spPr>
          <a:xfrm>
            <a:off x="7400261" y="5975498"/>
            <a:ext cx="3814097" cy="369332"/>
          </a:xfrm>
          <a:prstGeom prst="rect">
            <a:avLst/>
          </a:prstGeom>
          <a:noFill/>
        </p:spPr>
        <p:txBody>
          <a:bodyPr wrap="square" rtlCol="0">
            <a:spAutoFit/>
          </a:bodyPr>
          <a:lstStyle/>
          <a:p>
            <a:r>
              <a:rPr lang="en-US" i="1"/>
              <a:t>White Nose Response Team, 2022</a:t>
            </a:r>
          </a:p>
        </p:txBody>
      </p:sp>
    </p:spTree>
    <p:extLst>
      <p:ext uri="{BB962C8B-B14F-4D97-AF65-F5344CB8AC3E}">
        <p14:creationId xmlns:p14="http://schemas.microsoft.com/office/powerpoint/2010/main" val="154008150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3450"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2"/>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2"/>
                                        </p:tgtEl>
                                      </p:cBhvr>
                                    </p:cmd>
                                  </p:childTnLst>
                                </p:cTn>
                              </p:par>
                            </p:childTnLst>
                          </p:cTn>
                        </p:par>
                      </p:childTnLst>
                    </p:cTn>
                  </p:par>
                </p:childTnLst>
              </p:cTn>
              <p:nextCondLst>
                <p:cond evt="onClick" delay="0">
                  <p:tgtEl>
                    <p:spTgt spid="2"/>
                  </p:tgtEl>
                </p:cond>
              </p:nextCondLst>
            </p:seq>
            <p:video>
              <p:cMediaNode vol="80000">
                <p:cTn id="12" fill="hold" display="0">
                  <p:stCondLst>
                    <p:cond delay="indefinite"/>
                  </p:stCondLst>
                </p:cTn>
                <p:tgtEl>
                  <p:spTgt spid="2"/>
                </p:tgtEl>
              </p:cMediaNode>
            </p:vide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C7BC1B-560C-BED9-31FE-920B100A4E9E}"/>
              </a:ext>
            </a:extLst>
          </p:cNvPr>
          <p:cNvSpPr>
            <a:spLocks noGrp="1"/>
          </p:cNvSpPr>
          <p:nvPr>
            <p:ph type="title"/>
          </p:nvPr>
        </p:nvSpPr>
        <p:spPr/>
        <p:txBody>
          <a:bodyPr/>
          <a:lstStyle/>
          <a:p>
            <a:r>
              <a:rPr lang="en-US" b="1"/>
              <a:t>Our Thesis</a:t>
            </a:r>
          </a:p>
        </p:txBody>
      </p:sp>
      <p:sp>
        <p:nvSpPr>
          <p:cNvPr id="3" name="Content Placeholder 2">
            <a:extLst>
              <a:ext uri="{FF2B5EF4-FFF2-40B4-BE49-F238E27FC236}">
                <a16:creationId xmlns:a16="http://schemas.microsoft.com/office/drawing/2014/main" id="{0CDC203A-C63F-699E-4D2F-6B6BF84EA4AB}"/>
              </a:ext>
            </a:extLst>
          </p:cNvPr>
          <p:cNvSpPr>
            <a:spLocks noGrp="1"/>
          </p:cNvSpPr>
          <p:nvPr>
            <p:ph idx="1"/>
          </p:nvPr>
        </p:nvSpPr>
        <p:spPr/>
        <p:txBody>
          <a:bodyPr vert="horz" lIns="91440" tIns="45720" rIns="91440" bIns="45720" rtlCol="0" anchor="t">
            <a:normAutofit lnSpcReduction="10000"/>
          </a:bodyPr>
          <a:lstStyle/>
          <a:p>
            <a:pPr marL="0" indent="0">
              <a:buNone/>
            </a:pPr>
            <a:endParaRPr lang="en-US"/>
          </a:p>
          <a:p>
            <a:pPr marL="0" indent="0">
              <a:buNone/>
            </a:pPr>
            <a:endParaRPr lang="en-US"/>
          </a:p>
          <a:p>
            <a:pPr algn="ctr">
              <a:buNone/>
            </a:pPr>
            <a:r>
              <a:rPr lang="en-US" sz="2400" b="1">
                <a:ea typeface="+mn-lt"/>
                <a:cs typeface="+mn-lt"/>
              </a:rPr>
              <a:t>We believe that due to an increase in public awareness and scientific research on white-nose syndrome, researchers have begun to compile technological efforts within the realm of management with an increased intensity, such as the use of UVA and UVB lights and changing the microclimate of roosting caves to best maximize overall recovery of the affected bat populations. </a:t>
            </a:r>
          </a:p>
          <a:p>
            <a:pPr marL="0" indent="0">
              <a:buNone/>
            </a:pPr>
            <a:br>
              <a:rPr lang="en-US"/>
            </a:br>
            <a:endParaRPr lang="en-US"/>
          </a:p>
        </p:txBody>
      </p:sp>
      <p:pic>
        <p:nvPicPr>
          <p:cNvPr id="4" name="Graphic 3" descr="Bats with solid fill">
            <a:extLst>
              <a:ext uri="{FF2B5EF4-FFF2-40B4-BE49-F238E27FC236}">
                <a16:creationId xmlns:a16="http://schemas.microsoft.com/office/drawing/2014/main" id="{ADE7CC09-851C-16E6-BA27-E11B8A873791}"/>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10239153" y="550176"/>
            <a:ext cx="1392157" cy="1392157"/>
          </a:xfrm>
          <a:prstGeom prst="rect">
            <a:avLst/>
          </a:prstGeom>
        </p:spPr>
      </p:pic>
    </p:spTree>
    <p:extLst>
      <p:ext uri="{BB962C8B-B14F-4D97-AF65-F5344CB8AC3E}">
        <p14:creationId xmlns:p14="http://schemas.microsoft.com/office/powerpoint/2010/main" val="173476207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836223-AE47-1270-9B29-B71696BF0FC5}"/>
              </a:ext>
            </a:extLst>
          </p:cNvPr>
          <p:cNvSpPr>
            <a:spLocks noGrp="1"/>
          </p:cNvSpPr>
          <p:nvPr>
            <p:ph type="title"/>
          </p:nvPr>
        </p:nvSpPr>
        <p:spPr>
          <a:xfrm>
            <a:off x="580792" y="689289"/>
            <a:ext cx="9664391" cy="1084101"/>
          </a:xfrm>
        </p:spPr>
        <p:txBody>
          <a:bodyPr>
            <a:normAutofit fontScale="90000"/>
          </a:bodyPr>
          <a:lstStyle/>
          <a:p>
            <a:r>
              <a:rPr lang="en-US" b="1">
                <a:latin typeface="Batang"/>
                <a:ea typeface="Batang"/>
              </a:rPr>
              <a:t>Can bats protect themselves: What leads to higher transmission?</a:t>
            </a:r>
            <a:endParaRPr lang="en-US" b="1"/>
          </a:p>
        </p:txBody>
      </p:sp>
      <p:sp>
        <p:nvSpPr>
          <p:cNvPr id="3" name="Content Placeholder 2">
            <a:extLst>
              <a:ext uri="{FF2B5EF4-FFF2-40B4-BE49-F238E27FC236}">
                <a16:creationId xmlns:a16="http://schemas.microsoft.com/office/drawing/2014/main" id="{769EFFC7-020B-C397-E03A-160A077142CB}"/>
              </a:ext>
            </a:extLst>
          </p:cNvPr>
          <p:cNvSpPr>
            <a:spLocks noGrp="1"/>
          </p:cNvSpPr>
          <p:nvPr>
            <p:ph idx="1"/>
          </p:nvPr>
        </p:nvSpPr>
        <p:spPr>
          <a:xfrm>
            <a:off x="580791" y="2075688"/>
            <a:ext cx="6952446" cy="3910987"/>
          </a:xfrm>
        </p:spPr>
        <p:txBody>
          <a:bodyPr vert="horz" lIns="91440" tIns="45720" rIns="91440" bIns="45720" rtlCol="0" anchor="t">
            <a:normAutofit/>
          </a:bodyPr>
          <a:lstStyle/>
          <a:p>
            <a:r>
              <a:rPr lang="en-US"/>
              <a:t>Density Dependent Transmission</a:t>
            </a:r>
            <a:r>
              <a:rPr lang="en-US" sz="1600"/>
              <a:t> </a:t>
            </a:r>
            <a:endParaRPr lang="en-US"/>
          </a:p>
          <a:p>
            <a:pPr lvl="1">
              <a:buFont typeface="Avenir Next LT Pro Light" panose="020B0604020202020204" pitchFamily="34" charset="0"/>
              <a:buChar char="–"/>
            </a:pPr>
            <a:r>
              <a:rPr lang="en-US"/>
              <a:t>Bat Species which exhibit clustering behavior populations decreased regardless of colony size</a:t>
            </a:r>
          </a:p>
          <a:p>
            <a:pPr lvl="1"/>
            <a:r>
              <a:rPr lang="en-US"/>
              <a:t>Solitary species in large colonies were more susceptible than those in small colonies </a:t>
            </a:r>
          </a:p>
          <a:p>
            <a:pPr>
              <a:buFont typeface="Arial" panose="020B0304020202020204" pitchFamily="34" charset="0"/>
              <a:buChar char="•"/>
            </a:pPr>
            <a:r>
              <a:rPr lang="en-US"/>
              <a:t>Microclimates in Hibernacula</a:t>
            </a:r>
          </a:p>
          <a:p>
            <a:pPr lvl="1"/>
            <a:r>
              <a:rPr lang="en-US"/>
              <a:t>Bats in more humid hibernacula had greater decline than those in arid hibernacula </a:t>
            </a:r>
          </a:p>
          <a:p>
            <a:pPr lvl="1"/>
            <a:r>
              <a:rPr lang="en-US"/>
              <a:t>Little Brown Myotis experienced higher decline in hibernacula with higher (3-15 </a:t>
            </a:r>
            <a:r>
              <a:rPr lang="en-US">
                <a:ea typeface="+mn-lt"/>
                <a:cs typeface="+mn-lt"/>
              </a:rPr>
              <a:t>°C</a:t>
            </a:r>
            <a:r>
              <a:rPr lang="en-US"/>
              <a:t>) temperatures</a:t>
            </a:r>
          </a:p>
          <a:p>
            <a:pPr marL="228600" lvl="1" indent="0">
              <a:buNone/>
            </a:pPr>
            <a:endParaRPr lang="en-US"/>
          </a:p>
          <a:p>
            <a:pPr>
              <a:buFont typeface="Arial" panose="020B0304020202020204" pitchFamily="34" charset="0"/>
              <a:buChar char="•"/>
            </a:pPr>
            <a:endParaRPr lang="en-US"/>
          </a:p>
        </p:txBody>
      </p:sp>
      <p:pic>
        <p:nvPicPr>
          <p:cNvPr id="4" name="Graphic 3" descr="Bats with solid fill">
            <a:extLst>
              <a:ext uri="{FF2B5EF4-FFF2-40B4-BE49-F238E27FC236}">
                <a16:creationId xmlns:a16="http://schemas.microsoft.com/office/drawing/2014/main" id="{C7DA0571-93A8-ED5E-8019-D60115D1A78D}"/>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10239153" y="550176"/>
            <a:ext cx="1392157" cy="1392157"/>
          </a:xfrm>
          <a:prstGeom prst="rect">
            <a:avLst/>
          </a:prstGeom>
        </p:spPr>
      </p:pic>
      <p:pic>
        <p:nvPicPr>
          <p:cNvPr id="5" name="Picture 5" descr="A picture containing stone&#10;&#10;Description automatically generated">
            <a:extLst>
              <a:ext uri="{FF2B5EF4-FFF2-40B4-BE49-F238E27FC236}">
                <a16:creationId xmlns:a16="http://schemas.microsoft.com/office/drawing/2014/main" id="{AC77A95A-4BC5-D46F-76A1-CEC5B01E96DE}"/>
              </a:ext>
            </a:extLst>
          </p:cNvPr>
          <p:cNvPicPr>
            <a:picLocks noChangeAspect="1"/>
          </p:cNvPicPr>
          <p:nvPr/>
        </p:nvPicPr>
        <p:blipFill>
          <a:blip r:embed="rId5"/>
          <a:stretch>
            <a:fillRect/>
          </a:stretch>
        </p:blipFill>
        <p:spPr>
          <a:xfrm>
            <a:off x="7623717" y="2410597"/>
            <a:ext cx="4127809" cy="2427100"/>
          </a:xfrm>
          <a:prstGeom prst="rect">
            <a:avLst/>
          </a:prstGeom>
        </p:spPr>
      </p:pic>
      <p:sp>
        <p:nvSpPr>
          <p:cNvPr id="7" name="TextBox 6">
            <a:extLst>
              <a:ext uri="{FF2B5EF4-FFF2-40B4-BE49-F238E27FC236}">
                <a16:creationId xmlns:a16="http://schemas.microsoft.com/office/drawing/2014/main" id="{81F57179-AAF8-13CF-1FAF-9582F0E2DA38}"/>
              </a:ext>
            </a:extLst>
          </p:cNvPr>
          <p:cNvSpPr txBox="1"/>
          <p:nvPr/>
        </p:nvSpPr>
        <p:spPr>
          <a:xfrm>
            <a:off x="8632902" y="4841488"/>
            <a:ext cx="2035098"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t>NSF/Ivan Horacek</a:t>
            </a:r>
          </a:p>
        </p:txBody>
      </p:sp>
      <p:sp>
        <p:nvSpPr>
          <p:cNvPr id="6" name="Footer Placeholder 5">
            <a:extLst>
              <a:ext uri="{FF2B5EF4-FFF2-40B4-BE49-F238E27FC236}">
                <a16:creationId xmlns:a16="http://schemas.microsoft.com/office/drawing/2014/main" id="{E3383939-E28B-6822-50CB-32C2A6B1EC3A}"/>
              </a:ext>
            </a:extLst>
          </p:cNvPr>
          <p:cNvSpPr>
            <a:spLocks noGrp="1"/>
          </p:cNvSpPr>
          <p:nvPr>
            <p:ph type="ftr" sz="quarter" idx="11"/>
          </p:nvPr>
        </p:nvSpPr>
        <p:spPr/>
        <p:txBody>
          <a:bodyPr/>
          <a:lstStyle/>
          <a:p>
            <a:r>
              <a:rPr lang="en-US"/>
              <a:t>(</a:t>
            </a:r>
            <a:r>
              <a:rPr lang="en-US" err="1"/>
              <a:t>Langwig</a:t>
            </a:r>
            <a:r>
              <a:rPr lang="en-US"/>
              <a:t> et al. 2012 and Cheng et al. 2021)</a:t>
            </a:r>
          </a:p>
        </p:txBody>
      </p:sp>
    </p:spTree>
    <p:extLst>
      <p:ext uri="{BB962C8B-B14F-4D97-AF65-F5344CB8AC3E}">
        <p14:creationId xmlns:p14="http://schemas.microsoft.com/office/powerpoint/2010/main" val="19488628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9E05DC-951C-DAC5-D604-3CC0EBAE0278}"/>
              </a:ext>
            </a:extLst>
          </p:cNvPr>
          <p:cNvSpPr>
            <a:spLocks noGrp="1"/>
          </p:cNvSpPr>
          <p:nvPr>
            <p:ph type="title"/>
          </p:nvPr>
        </p:nvSpPr>
        <p:spPr/>
        <p:txBody>
          <a:bodyPr/>
          <a:lstStyle/>
          <a:p>
            <a:r>
              <a:rPr lang="en-US" b="1">
                <a:latin typeface="Batang"/>
                <a:ea typeface="Batang"/>
              </a:rPr>
              <a:t>Bat Hibernacula: Could we change it?</a:t>
            </a:r>
            <a:endParaRPr lang="en-US" b="1"/>
          </a:p>
        </p:txBody>
      </p:sp>
      <p:sp>
        <p:nvSpPr>
          <p:cNvPr id="3" name="Content Placeholder 2">
            <a:extLst>
              <a:ext uri="{FF2B5EF4-FFF2-40B4-BE49-F238E27FC236}">
                <a16:creationId xmlns:a16="http://schemas.microsoft.com/office/drawing/2014/main" id="{501AEFC8-A761-C6C3-2C00-9407B99AFC47}"/>
              </a:ext>
            </a:extLst>
          </p:cNvPr>
          <p:cNvSpPr>
            <a:spLocks noGrp="1"/>
          </p:cNvSpPr>
          <p:nvPr>
            <p:ph idx="1"/>
          </p:nvPr>
        </p:nvSpPr>
        <p:spPr>
          <a:xfrm>
            <a:off x="562207" y="1945591"/>
            <a:ext cx="11059811" cy="4291985"/>
          </a:xfrm>
        </p:spPr>
        <p:txBody>
          <a:bodyPr vert="horz" lIns="91440" tIns="45720" rIns="91440" bIns="45720" rtlCol="0" anchor="t">
            <a:noAutofit/>
          </a:bodyPr>
          <a:lstStyle/>
          <a:p>
            <a:r>
              <a:rPr lang="en-US"/>
              <a:t>Study done by </a:t>
            </a:r>
            <a:r>
              <a:rPr lang="en-US" err="1"/>
              <a:t>Vanderwolf</a:t>
            </a:r>
            <a:r>
              <a:rPr lang="en-US"/>
              <a:t> looked into the idea of changing microclimates within hibernacula to make the conditions less suitable for the spread and growth of WNS </a:t>
            </a:r>
          </a:p>
          <a:p>
            <a:pPr lvl="1"/>
            <a:r>
              <a:rPr lang="en-US"/>
              <a:t>What was found:</a:t>
            </a:r>
          </a:p>
          <a:p>
            <a:pPr lvl="2">
              <a:buFont typeface="Arial" panose="020B0304020202020204" pitchFamily="34" charset="0"/>
              <a:buChar char="•"/>
            </a:pPr>
            <a:r>
              <a:rPr lang="en-US"/>
              <a:t>Different species of bats react differently to WNS, so if multiple species of bats are hibernating in the same hibernacula than one treatment may not benefit all</a:t>
            </a:r>
          </a:p>
          <a:p>
            <a:pPr lvl="3"/>
            <a:r>
              <a:rPr lang="en-US"/>
              <a:t>Little Brown Myotis had less spread in colder hibernacula  </a:t>
            </a:r>
          </a:p>
          <a:p>
            <a:pPr lvl="3"/>
            <a:r>
              <a:rPr lang="en-US"/>
              <a:t>Tri-Colored Bats, once infected with WNS, began hibernating at hibernacula entrances where there was more temperature variation</a:t>
            </a:r>
          </a:p>
          <a:p>
            <a:pPr lvl="2">
              <a:buFont typeface="Arial" panose="020B0304020202020204" pitchFamily="34" charset="0"/>
              <a:buChar char="•"/>
            </a:pPr>
            <a:r>
              <a:rPr lang="en-US"/>
              <a:t>Controlling certain conditions is out of our reach</a:t>
            </a:r>
          </a:p>
          <a:p>
            <a:pPr lvl="3"/>
            <a:r>
              <a:rPr lang="en-US"/>
              <a:t>How do humans control humidity?</a:t>
            </a:r>
          </a:p>
          <a:p>
            <a:pPr lvl="3"/>
            <a:r>
              <a:rPr lang="en-US"/>
              <a:t>How would we cool massive underground systems?</a:t>
            </a:r>
          </a:p>
          <a:p>
            <a:pPr lvl="3"/>
            <a:r>
              <a:rPr lang="en-US"/>
              <a:t>How could we know how the bats will respond to human intervention?</a:t>
            </a:r>
          </a:p>
        </p:txBody>
      </p:sp>
      <p:pic>
        <p:nvPicPr>
          <p:cNvPr id="5" name="Graphic 4" descr="Bats with solid fill">
            <a:extLst>
              <a:ext uri="{FF2B5EF4-FFF2-40B4-BE49-F238E27FC236}">
                <a16:creationId xmlns:a16="http://schemas.microsoft.com/office/drawing/2014/main" id="{8F5BAC56-E2C8-C5A0-56D0-81A2ECD4FD4D}"/>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10239153" y="550176"/>
            <a:ext cx="1392157" cy="1392157"/>
          </a:xfrm>
          <a:prstGeom prst="rect">
            <a:avLst/>
          </a:prstGeom>
        </p:spPr>
      </p:pic>
      <p:pic>
        <p:nvPicPr>
          <p:cNvPr id="4" name="Picture 5" descr="A picture containing cat, mammal, plant, grey&#10;&#10;Description automatically generated">
            <a:extLst>
              <a:ext uri="{FF2B5EF4-FFF2-40B4-BE49-F238E27FC236}">
                <a16:creationId xmlns:a16="http://schemas.microsoft.com/office/drawing/2014/main" id="{0C80D396-9EE1-5423-B59B-A51D9E474F1C}"/>
              </a:ext>
            </a:extLst>
          </p:cNvPr>
          <p:cNvPicPr>
            <a:picLocks noChangeAspect="1"/>
          </p:cNvPicPr>
          <p:nvPr/>
        </p:nvPicPr>
        <p:blipFill>
          <a:blip r:embed="rId5"/>
          <a:stretch>
            <a:fillRect/>
          </a:stretch>
        </p:blipFill>
        <p:spPr>
          <a:xfrm>
            <a:off x="9082668" y="4409471"/>
            <a:ext cx="2743200" cy="1440180"/>
          </a:xfrm>
          <a:prstGeom prst="rect">
            <a:avLst/>
          </a:prstGeom>
        </p:spPr>
      </p:pic>
      <p:sp>
        <p:nvSpPr>
          <p:cNvPr id="6" name="TextBox 5">
            <a:extLst>
              <a:ext uri="{FF2B5EF4-FFF2-40B4-BE49-F238E27FC236}">
                <a16:creationId xmlns:a16="http://schemas.microsoft.com/office/drawing/2014/main" id="{58FBC101-16E0-C939-AEBD-99AFBE2448B9}"/>
              </a:ext>
            </a:extLst>
          </p:cNvPr>
          <p:cNvSpPr txBox="1"/>
          <p:nvPr/>
        </p:nvSpPr>
        <p:spPr>
          <a:xfrm>
            <a:off x="9428173" y="5836723"/>
            <a:ext cx="2062745" cy="52322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1400"/>
              <a:t>Tri-Colored Bat</a:t>
            </a:r>
            <a:endParaRPr lang="en-US"/>
          </a:p>
          <a:p>
            <a:pPr algn="ctr"/>
            <a:r>
              <a:rPr lang="en-US" sz="1400"/>
              <a:t>USFWS/ Pete Pattavina</a:t>
            </a:r>
          </a:p>
        </p:txBody>
      </p:sp>
      <p:sp>
        <p:nvSpPr>
          <p:cNvPr id="7" name="Footer Placeholder 6">
            <a:extLst>
              <a:ext uri="{FF2B5EF4-FFF2-40B4-BE49-F238E27FC236}">
                <a16:creationId xmlns:a16="http://schemas.microsoft.com/office/drawing/2014/main" id="{CB894BB2-71B2-7219-90F2-D83562F28ADE}"/>
              </a:ext>
            </a:extLst>
          </p:cNvPr>
          <p:cNvSpPr>
            <a:spLocks noGrp="1"/>
          </p:cNvSpPr>
          <p:nvPr>
            <p:ph type="ftr" sz="quarter" idx="11"/>
          </p:nvPr>
        </p:nvSpPr>
        <p:spPr/>
        <p:txBody>
          <a:bodyPr/>
          <a:lstStyle/>
          <a:p>
            <a:r>
              <a:rPr lang="en-US"/>
              <a:t>(Vanderwolf et al. 2021)</a:t>
            </a:r>
          </a:p>
        </p:txBody>
      </p:sp>
    </p:spTree>
    <p:extLst>
      <p:ext uri="{BB962C8B-B14F-4D97-AF65-F5344CB8AC3E}">
        <p14:creationId xmlns:p14="http://schemas.microsoft.com/office/powerpoint/2010/main" val="239336196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34EDE9-40CB-AC85-CF70-B677BEF42779}"/>
              </a:ext>
            </a:extLst>
          </p:cNvPr>
          <p:cNvSpPr>
            <a:spLocks noGrp="1"/>
          </p:cNvSpPr>
          <p:nvPr>
            <p:ph type="title"/>
          </p:nvPr>
        </p:nvSpPr>
        <p:spPr/>
        <p:txBody>
          <a:bodyPr/>
          <a:lstStyle/>
          <a:p>
            <a:r>
              <a:rPr lang="en-US" b="1">
                <a:latin typeface="Batang"/>
                <a:ea typeface="Batang"/>
              </a:rPr>
              <a:t>Bat Hibernacula: Could we change it?</a:t>
            </a:r>
          </a:p>
        </p:txBody>
      </p:sp>
      <p:sp>
        <p:nvSpPr>
          <p:cNvPr id="3" name="Content Placeholder 2">
            <a:extLst>
              <a:ext uri="{FF2B5EF4-FFF2-40B4-BE49-F238E27FC236}">
                <a16:creationId xmlns:a16="http://schemas.microsoft.com/office/drawing/2014/main" id="{F8962345-3F11-E62B-9AA1-041B45FBFC3A}"/>
              </a:ext>
            </a:extLst>
          </p:cNvPr>
          <p:cNvSpPr>
            <a:spLocks noGrp="1"/>
          </p:cNvSpPr>
          <p:nvPr>
            <p:ph idx="1"/>
          </p:nvPr>
        </p:nvSpPr>
        <p:spPr>
          <a:xfrm>
            <a:off x="571499" y="2075688"/>
            <a:ext cx="11053858" cy="4196736"/>
          </a:xfrm>
        </p:spPr>
        <p:txBody>
          <a:bodyPr vert="horz" lIns="91440" tIns="45720" rIns="91440" bIns="45720" rtlCol="0" anchor="t">
            <a:normAutofit lnSpcReduction="10000"/>
          </a:bodyPr>
          <a:lstStyle/>
          <a:p>
            <a:r>
              <a:rPr lang="en-US" dirty="0"/>
              <a:t>Another study done by Turner et al. (2021) found that:</a:t>
            </a:r>
          </a:p>
          <a:p>
            <a:pPr lvl="1"/>
            <a:r>
              <a:rPr lang="en-US" dirty="0"/>
              <a:t>Mortality from WNS increased in Little Brown Bats, Big Brown Bats, Small-footed bat, and the Northern Long-Eared bat all increased in colder (3-6</a:t>
            </a:r>
            <a:r>
              <a:rPr lang="en-US" dirty="0">
                <a:ea typeface="+mn-lt"/>
                <a:cs typeface="+mn-lt"/>
              </a:rPr>
              <a:t> °C) </a:t>
            </a:r>
            <a:r>
              <a:rPr lang="en-US" dirty="0"/>
              <a:t>hibernacula </a:t>
            </a:r>
          </a:p>
          <a:p>
            <a:pPr lvl="2"/>
            <a:r>
              <a:rPr lang="en-US" dirty="0"/>
              <a:t>Though WNS is a cold spreading fungus it grows much slower in colder conditions</a:t>
            </a:r>
          </a:p>
          <a:p>
            <a:pPr lvl="1"/>
            <a:r>
              <a:rPr lang="en-US" dirty="0"/>
              <a:t>Little Brown Bats, Big Brown Bats and Small-Footed Bats had higher WNS+ counts in hibernacula with high humidity</a:t>
            </a:r>
          </a:p>
          <a:p>
            <a:pPr>
              <a:buFont typeface="Arial" panose="020B0304020202020204" pitchFamily="34" charset="0"/>
              <a:buChar char="•"/>
            </a:pPr>
            <a:r>
              <a:rPr lang="en-US" dirty="0">
                <a:ea typeface="+mn-lt"/>
                <a:cs typeface="+mn-lt"/>
              </a:rPr>
              <a:t>Overall, this paper believes that hibernacula manipulation is a positive management tool</a:t>
            </a:r>
          </a:p>
          <a:p>
            <a:pPr>
              <a:buFont typeface="Arial" panose="020B0304020202020204" pitchFamily="34" charset="0"/>
              <a:buChar char="•"/>
            </a:pPr>
            <a:r>
              <a:rPr lang="en-US" dirty="0">
                <a:ea typeface="+mn-lt"/>
                <a:cs typeface="+mn-lt"/>
              </a:rPr>
              <a:t>When Mike Fishman was interviewed, he cautioned against this management technique due to other cave-dependent flora and fauna and the unknown consequences that cooling would have on them, as well as logistics such as how much would it cost to cool massive subterranean habitats?</a:t>
            </a:r>
          </a:p>
        </p:txBody>
      </p:sp>
      <p:pic>
        <p:nvPicPr>
          <p:cNvPr id="5" name="Graphic 4" descr="Bats with solid fill">
            <a:extLst>
              <a:ext uri="{FF2B5EF4-FFF2-40B4-BE49-F238E27FC236}">
                <a16:creationId xmlns:a16="http://schemas.microsoft.com/office/drawing/2014/main" id="{421F2A8F-D37C-AD68-26AF-56E6F3EE9221}"/>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10239153" y="550176"/>
            <a:ext cx="1392157" cy="1392157"/>
          </a:xfrm>
          <a:prstGeom prst="rect">
            <a:avLst/>
          </a:prstGeom>
        </p:spPr>
      </p:pic>
      <p:pic>
        <p:nvPicPr>
          <p:cNvPr id="6" name="Graphic 1" descr="Bats with solid fill">
            <a:extLst>
              <a:ext uri="{FF2B5EF4-FFF2-40B4-BE49-F238E27FC236}">
                <a16:creationId xmlns:a16="http://schemas.microsoft.com/office/drawing/2014/main" id="{566DB92C-ADA5-1CD3-DCCC-C6A5FB33148B}"/>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10239153" y="550176"/>
            <a:ext cx="1392157" cy="1392157"/>
          </a:xfrm>
          <a:prstGeom prst="rect">
            <a:avLst/>
          </a:prstGeom>
        </p:spPr>
      </p:pic>
      <p:sp>
        <p:nvSpPr>
          <p:cNvPr id="4" name="Footer Placeholder 3">
            <a:extLst>
              <a:ext uri="{FF2B5EF4-FFF2-40B4-BE49-F238E27FC236}">
                <a16:creationId xmlns:a16="http://schemas.microsoft.com/office/drawing/2014/main" id="{3B4FD86B-B742-C08E-E572-7597C81D308C}"/>
              </a:ext>
            </a:extLst>
          </p:cNvPr>
          <p:cNvSpPr>
            <a:spLocks noGrp="1"/>
          </p:cNvSpPr>
          <p:nvPr>
            <p:ph type="ftr" sz="quarter" idx="11"/>
          </p:nvPr>
        </p:nvSpPr>
        <p:spPr/>
        <p:txBody>
          <a:bodyPr/>
          <a:lstStyle/>
          <a:p>
            <a:r>
              <a:rPr lang="en-US"/>
              <a:t>(Turner et al. 2021)</a:t>
            </a:r>
          </a:p>
        </p:txBody>
      </p:sp>
    </p:spTree>
    <p:extLst>
      <p:ext uri="{BB962C8B-B14F-4D97-AF65-F5344CB8AC3E}">
        <p14:creationId xmlns:p14="http://schemas.microsoft.com/office/powerpoint/2010/main" val="111311958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063B7D-DC18-C798-DF8D-EB37819FA146}"/>
              </a:ext>
            </a:extLst>
          </p:cNvPr>
          <p:cNvSpPr>
            <a:spLocks noGrp="1"/>
          </p:cNvSpPr>
          <p:nvPr>
            <p:ph type="title"/>
          </p:nvPr>
        </p:nvSpPr>
        <p:spPr/>
        <p:txBody>
          <a:bodyPr>
            <a:normAutofit fontScale="90000"/>
          </a:bodyPr>
          <a:lstStyle/>
          <a:p>
            <a:r>
              <a:rPr lang="en-US" b="1"/>
              <a:t>Use of UVA and UVB Lights to Prevent</a:t>
            </a:r>
            <a:br>
              <a:rPr lang="en-US" b="1"/>
            </a:br>
            <a:r>
              <a:rPr lang="en-US" b="1"/>
              <a:t>the Spread of WNS</a:t>
            </a:r>
          </a:p>
        </p:txBody>
      </p:sp>
      <p:sp>
        <p:nvSpPr>
          <p:cNvPr id="3" name="Content Placeholder 2">
            <a:extLst>
              <a:ext uri="{FF2B5EF4-FFF2-40B4-BE49-F238E27FC236}">
                <a16:creationId xmlns:a16="http://schemas.microsoft.com/office/drawing/2014/main" id="{1EDE696B-5E27-6283-CA66-FE8F38681997}"/>
              </a:ext>
            </a:extLst>
          </p:cNvPr>
          <p:cNvSpPr>
            <a:spLocks noGrp="1"/>
          </p:cNvSpPr>
          <p:nvPr>
            <p:ph idx="1"/>
          </p:nvPr>
        </p:nvSpPr>
        <p:spPr>
          <a:xfrm>
            <a:off x="571499" y="2075688"/>
            <a:ext cx="11059811" cy="4249930"/>
          </a:xfrm>
        </p:spPr>
        <p:txBody>
          <a:bodyPr>
            <a:normAutofit/>
          </a:bodyPr>
          <a:lstStyle/>
          <a:p>
            <a:r>
              <a:rPr lang="en-US"/>
              <a:t>A 2020 study performed by Colin Hartman looked into the use of ultraviolet A (UVA) and ultraviolet B (UVB) radiation jointly with </a:t>
            </a:r>
            <a:r>
              <a:rPr lang="en-US" err="1"/>
              <a:t>methoxsalen</a:t>
            </a:r>
            <a:r>
              <a:rPr lang="en-US"/>
              <a:t> (a type of photosensitizer) to disable </a:t>
            </a:r>
            <a:r>
              <a:rPr lang="en-US" i="1"/>
              <a:t>Pseudogymnoascus </a:t>
            </a:r>
            <a:r>
              <a:rPr lang="en-US" i="1" err="1"/>
              <a:t>destructans</a:t>
            </a:r>
            <a:r>
              <a:rPr lang="en-US" i="1"/>
              <a:t> (</a:t>
            </a:r>
            <a:r>
              <a:rPr lang="en-US"/>
              <a:t>the infectious agent of White Nose Syndrome).</a:t>
            </a:r>
          </a:p>
          <a:p>
            <a:r>
              <a:rPr lang="en-US"/>
              <a:t>Three different treatments were performed</a:t>
            </a:r>
          </a:p>
          <a:p>
            <a:pPr lvl="1"/>
            <a:r>
              <a:rPr lang="en-US" i="1"/>
              <a:t>P. </a:t>
            </a:r>
            <a:r>
              <a:rPr lang="en-US" i="1" err="1"/>
              <a:t>destructans</a:t>
            </a:r>
            <a:r>
              <a:rPr lang="en-US" i="1"/>
              <a:t> </a:t>
            </a:r>
            <a:r>
              <a:rPr lang="en-US"/>
              <a:t>was</a:t>
            </a:r>
            <a:r>
              <a:rPr lang="en-US" i="1"/>
              <a:t> </a:t>
            </a:r>
            <a:r>
              <a:rPr lang="en-US"/>
              <a:t>treated with </a:t>
            </a:r>
            <a:r>
              <a:rPr lang="en-US" err="1"/>
              <a:t>methoxsalen</a:t>
            </a:r>
            <a:r>
              <a:rPr lang="en-US"/>
              <a:t> and exposed to UVA</a:t>
            </a:r>
          </a:p>
          <a:p>
            <a:pPr lvl="1"/>
            <a:r>
              <a:rPr lang="en-US" i="1"/>
              <a:t>P. </a:t>
            </a:r>
            <a:r>
              <a:rPr lang="en-US" i="1" err="1"/>
              <a:t>destructans</a:t>
            </a:r>
            <a:r>
              <a:rPr lang="en-US" i="1"/>
              <a:t> </a:t>
            </a:r>
            <a:r>
              <a:rPr lang="en-US"/>
              <a:t>was germinated on </a:t>
            </a:r>
            <a:r>
              <a:rPr lang="en-US" err="1"/>
              <a:t>methoxsalen</a:t>
            </a:r>
            <a:r>
              <a:rPr lang="en-US"/>
              <a:t> infused media and then exposed to UVA</a:t>
            </a:r>
          </a:p>
          <a:p>
            <a:pPr lvl="1"/>
            <a:r>
              <a:rPr lang="en-US"/>
              <a:t>Colonies of </a:t>
            </a:r>
            <a:r>
              <a:rPr lang="en-US" i="1"/>
              <a:t>P. </a:t>
            </a:r>
            <a:r>
              <a:rPr lang="en-US" i="1" err="1"/>
              <a:t>destructans</a:t>
            </a:r>
            <a:r>
              <a:rPr lang="en-US"/>
              <a:t> were infused with </a:t>
            </a:r>
            <a:r>
              <a:rPr lang="en-US" err="1"/>
              <a:t>methoxsalen</a:t>
            </a:r>
            <a:r>
              <a:rPr lang="en-US"/>
              <a:t> and then exposed to UVA or UVB</a:t>
            </a:r>
          </a:p>
          <a:p>
            <a:r>
              <a:rPr lang="en-US"/>
              <a:t>It was found that pre-treatment of the </a:t>
            </a:r>
            <a:r>
              <a:rPr lang="en-US" i="1"/>
              <a:t>P. </a:t>
            </a:r>
            <a:r>
              <a:rPr lang="en-US" i="1" err="1"/>
              <a:t>destructans</a:t>
            </a:r>
            <a:r>
              <a:rPr lang="en-US"/>
              <a:t> with </a:t>
            </a:r>
            <a:r>
              <a:rPr lang="en-US" err="1"/>
              <a:t>methoxsalen</a:t>
            </a:r>
            <a:r>
              <a:rPr lang="en-US"/>
              <a:t> resulted in the inactivation of their spores, depending on the dose of UV radiation</a:t>
            </a:r>
            <a:endParaRPr lang="en-US" i="1"/>
          </a:p>
          <a:p>
            <a:pPr lvl="1"/>
            <a:endParaRPr lang="en-US" i="1"/>
          </a:p>
        </p:txBody>
      </p:sp>
      <p:pic>
        <p:nvPicPr>
          <p:cNvPr id="4" name="Graphic 3" descr="Bats with solid fill">
            <a:extLst>
              <a:ext uri="{FF2B5EF4-FFF2-40B4-BE49-F238E27FC236}">
                <a16:creationId xmlns:a16="http://schemas.microsoft.com/office/drawing/2014/main" id="{3FB261DC-D067-A70F-B2D8-03FA602D81DB}"/>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10239153" y="532382"/>
            <a:ext cx="1392157" cy="1392157"/>
          </a:xfrm>
          <a:prstGeom prst="rect">
            <a:avLst/>
          </a:prstGeom>
        </p:spPr>
      </p:pic>
      <p:sp>
        <p:nvSpPr>
          <p:cNvPr id="6" name="Footer Placeholder 5">
            <a:extLst>
              <a:ext uri="{FF2B5EF4-FFF2-40B4-BE49-F238E27FC236}">
                <a16:creationId xmlns:a16="http://schemas.microsoft.com/office/drawing/2014/main" id="{0BF6ADC0-D280-8C7D-45CE-6D5266149EF2}"/>
              </a:ext>
            </a:extLst>
          </p:cNvPr>
          <p:cNvSpPr>
            <a:spLocks noGrp="1"/>
          </p:cNvSpPr>
          <p:nvPr>
            <p:ph type="ftr" sz="quarter" idx="11"/>
          </p:nvPr>
        </p:nvSpPr>
        <p:spPr/>
        <p:txBody>
          <a:bodyPr/>
          <a:lstStyle/>
          <a:p>
            <a:r>
              <a:rPr lang="en-US"/>
              <a:t>(Hartman 2022)</a:t>
            </a:r>
          </a:p>
        </p:txBody>
      </p:sp>
    </p:spTree>
    <p:extLst>
      <p:ext uri="{BB962C8B-B14F-4D97-AF65-F5344CB8AC3E}">
        <p14:creationId xmlns:p14="http://schemas.microsoft.com/office/powerpoint/2010/main" val="321854354"/>
      </p:ext>
    </p:extLst>
  </p:cSld>
  <p:clrMapOvr>
    <a:masterClrMapping/>
  </p:clrMapOvr>
</p:sld>
</file>

<file path=ppt/theme/theme1.xml><?xml version="1.0" encoding="utf-8"?>
<a:theme xmlns:a="http://schemas.openxmlformats.org/drawingml/2006/main" name="AlignmentVTI">
  <a:themeElements>
    <a:clrScheme name="Alignment">
      <a:dk1>
        <a:sysClr val="windowText" lastClr="000000"/>
      </a:dk1>
      <a:lt1>
        <a:sysClr val="window" lastClr="FFFFFF"/>
      </a:lt1>
      <a:dk2>
        <a:srgbClr val="3B3D38"/>
      </a:dk2>
      <a:lt2>
        <a:srgbClr val="F7F2EE"/>
      </a:lt2>
      <a:accent1>
        <a:srgbClr val="928A63"/>
      </a:accent1>
      <a:accent2>
        <a:srgbClr val="B57B6B"/>
      </a:accent2>
      <a:accent3>
        <a:srgbClr val="9E8484"/>
      </a:accent3>
      <a:accent4>
        <a:srgbClr val="7C8A75"/>
      </a:accent4>
      <a:accent5>
        <a:srgbClr val="8C8578"/>
      </a:accent5>
      <a:accent6>
        <a:srgbClr val="A18563"/>
      </a:accent6>
      <a:hlink>
        <a:srgbClr val="B57B6B"/>
      </a:hlink>
      <a:folHlink>
        <a:srgbClr val="7C8A75"/>
      </a:folHlink>
    </a:clrScheme>
    <a:fontScheme name="Custom 1">
      <a:majorFont>
        <a:latin typeface="Batang"/>
        <a:ea typeface=""/>
        <a:cs typeface=""/>
      </a:majorFont>
      <a:minorFont>
        <a:latin typeface="Avenir Next LT Pro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AlignmentVTI" id="{606D7720-FAA0-4ADC-B967-3239DA8ECA1A}" vid="{10074623-6FCC-4A3C-AAA5-58644BD8FF19}"/>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Application>Microsoft Office PowerPoint</Application>
  <PresentationFormat>Widescreen</PresentationFormat>
  <Slides>16</Slides>
  <Notes>13</Notes>
  <HiddenSlides>0</HiddenSlides>
  <ScaleCrop>false</ScaleCrop>
  <HeadingPairs>
    <vt:vector size="4" baseType="variant">
      <vt:variant>
        <vt:lpstr>Theme</vt:lpstr>
      </vt:variant>
      <vt:variant>
        <vt:i4>1</vt:i4>
      </vt:variant>
      <vt:variant>
        <vt:lpstr>Slide Titles</vt:lpstr>
      </vt:variant>
      <vt:variant>
        <vt:i4>16</vt:i4>
      </vt:variant>
    </vt:vector>
  </HeadingPairs>
  <TitlesOfParts>
    <vt:vector size="17" baseType="lpstr">
      <vt:lpstr>AlignmentVTI</vt:lpstr>
      <vt:lpstr>The Future of White Nose Syndrome in North America</vt:lpstr>
      <vt:lpstr>An Introduction to the Issue</vt:lpstr>
      <vt:lpstr>What Is White-Nose Syndrome?</vt:lpstr>
      <vt:lpstr>PowerPoint Presentation</vt:lpstr>
      <vt:lpstr>Our Thesis</vt:lpstr>
      <vt:lpstr>Can bats protect themselves: What leads to higher transmission?</vt:lpstr>
      <vt:lpstr>Bat Hibernacula: Could we change it?</vt:lpstr>
      <vt:lpstr>Bat Hibernacula: Could we change it?</vt:lpstr>
      <vt:lpstr>Use of UVA and UVB Lights to Prevent the Spread of WNS</vt:lpstr>
      <vt:lpstr>Use of UVA and UVB Lights:  How It Works</vt:lpstr>
      <vt:lpstr>What is Being Done: Public Involvement</vt:lpstr>
      <vt:lpstr>The Future of WNS Management</vt:lpstr>
      <vt:lpstr>Conclusions</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Hannah Lisa Ashe</dc:creator>
  <cp:revision>455</cp:revision>
  <dcterms:created xsi:type="dcterms:W3CDTF">2022-11-14T15:40:20Z</dcterms:created>
  <dcterms:modified xsi:type="dcterms:W3CDTF">2022-12-06T01:51:49Z</dcterms:modified>
</cp:coreProperties>
</file>